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77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257" r:id="rId17"/>
    <p:sldId id="258" r:id="rId18"/>
    <p:sldId id="291" r:id="rId19"/>
    <p:sldId id="429" r:id="rId21"/>
    <p:sldId id="315" r:id="rId22"/>
    <p:sldId id="433" r:id="rId23"/>
    <p:sldId id="431" r:id="rId24"/>
    <p:sldId id="339" r:id="rId25"/>
    <p:sldId id="268" r:id="rId26"/>
    <p:sldId id="264" r:id="rId27"/>
    <p:sldId id="316" r:id="rId28"/>
    <p:sldId id="263" r:id="rId29"/>
    <p:sldId id="260" r:id="rId30"/>
    <p:sldId id="265" r:id="rId31"/>
    <p:sldId id="270" r:id="rId32"/>
    <p:sldId id="267" r:id="rId33"/>
    <p:sldId id="417" r:id="rId34"/>
    <p:sldId id="262" r:id="rId35"/>
    <p:sldId id="281" r:id="rId36"/>
    <p:sldId id="418" r:id="rId37"/>
    <p:sldId id="283" r:id="rId38"/>
    <p:sldId id="287" r:id="rId39"/>
    <p:sldId id="290" r:id="rId40"/>
    <p:sldId id="425" r:id="rId4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6" d="100"/>
          <a:sy n="76" d="100"/>
        </p:scale>
        <p:origin x="1014" y="78"/>
      </p:cViewPr>
      <p:guideLst>
        <p:guide orient="horz" pos="2160"/>
        <p:guide pos="37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04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（猜谜）落尽残红始吐芳，佳名唤作百花王。</a:t>
            </a:r>
            <a:endParaRPr lang="zh-CN" altLang="en-US"/>
          </a:p>
          <a:p>
            <a:pPr lvl="0"/>
            <a:r>
              <a:rPr lang="zh-CN" altLang="en-US"/>
              <a:t>竟夸天下无双艳，独立人间第一香。(牡丹-皮日休)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45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60" y="274638"/>
            <a:ext cx="802719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3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4589463"/>
            <a:ext cx="1051663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60" y="1600200"/>
            <a:ext cx="538533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8210" y="1600200"/>
            <a:ext cx="538533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400" y="365125"/>
            <a:ext cx="10516635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400" y="1681163"/>
            <a:ext cx="515882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400" y="2505075"/>
            <a:ext cx="5158824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808" y="1681163"/>
            <a:ext cx="518422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808" y="2505075"/>
            <a:ext cx="518422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400" y="457200"/>
            <a:ext cx="3933154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4228" y="987425"/>
            <a:ext cx="61728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400" y="2057400"/>
            <a:ext cx="393315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400" y="457200"/>
            <a:ext cx="3933154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228" y="987425"/>
            <a:ext cx="6172808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400" y="2057400"/>
            <a:ext cx="393315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438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4388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  <a:p>
            <a:pPr lvl="2" indent="-228600"/>
            <a:r>
              <a:rPr lang="zh-CN" altLang="zh-CN" dirty="0"/>
              <a:t>第三级</a:t>
            </a:r>
            <a:endParaRPr lang="zh-CN" altLang="zh-CN" dirty="0"/>
          </a:p>
          <a:p>
            <a:pPr lvl="3" indent="-228600"/>
            <a:r>
              <a:rPr lang="zh-CN" altLang="zh-CN" dirty="0"/>
              <a:t>第四级</a:t>
            </a:r>
            <a:endParaRPr lang="zh-CN" altLang="zh-CN" dirty="0"/>
          </a:p>
          <a:p>
            <a:pPr lvl="4" indent="-228600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188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31E140-3203-433D-95FB-409DB102BF65}" type="slidenum">
              <a:rPr kumimoji="0" lang="zh-CN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1.emf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1.emf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1.emf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8" Type="http://schemas.openxmlformats.org/officeDocument/2006/relationships/image" Target="../media/image21.jpeg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emf"/><Relationship Id="rId6" Type="http://schemas.openxmlformats.org/officeDocument/2006/relationships/image" Target="../media/image22.jpeg"/><Relationship Id="rId5" Type="http://schemas.openxmlformats.org/officeDocument/2006/relationships/image" Target="../media/image18.jpeg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11.emf"/><Relationship Id="rId1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11.emf"/><Relationship Id="rId1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emf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emf"/><Relationship Id="rId3" Type="http://schemas.openxmlformats.org/officeDocument/2006/relationships/image" Target="../media/image9.emf"/><Relationship Id="rId2" Type="http://schemas.microsoft.com/office/2007/relationships/hdphoto" Target="../media/image46.wdp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emf"/><Relationship Id="rId3" Type="http://schemas.microsoft.com/office/2007/relationships/hdphoto" Target="../media/image46.wdp"/><Relationship Id="rId2" Type="http://schemas.openxmlformats.org/officeDocument/2006/relationships/image" Target="../media/image45.png"/><Relationship Id="rId1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microsoft.com/office/2007/relationships/hdphoto" Target="../media/image46.wdp"/><Relationship Id="rId4" Type="http://schemas.openxmlformats.org/officeDocument/2006/relationships/image" Target="../media/image50.png"/><Relationship Id="rId3" Type="http://schemas.openxmlformats.org/officeDocument/2006/relationships/image" Target="../media/image48.emf"/><Relationship Id="rId2" Type="http://schemas.openxmlformats.org/officeDocument/2006/relationships/image" Target="../media/image49.emf"/><Relationship Id="rId1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2.jpeg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2.jpeg"/><Relationship Id="rId4" Type="http://schemas.openxmlformats.org/officeDocument/2006/relationships/image" Target="../media/image5.png"/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6" Type="http://schemas.openxmlformats.org/officeDocument/2006/relationships/image" Target="../media/image11.emf"/><Relationship Id="rId5" Type="http://schemas.openxmlformats.org/officeDocument/2006/relationships/image" Target="../media/image12.jpeg"/><Relationship Id="rId4" Type="http://schemas.openxmlformats.org/officeDocument/2006/relationships/image" Target="../media/image5.png"/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emf"/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emf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10.jpe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7.jpeg"/><Relationship Id="rId4" Type="http://schemas.openxmlformats.org/officeDocument/2006/relationships/image" Target="../media/image5.png"/><Relationship Id="rId3" Type="http://schemas.openxmlformats.org/officeDocument/2006/relationships/image" Target="../media/image13.jpeg"/><Relationship Id="rId2" Type="http://schemas.openxmlformats.org/officeDocument/2006/relationships/image" Target="../media/image9.emf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3400" r="14297" b="33269"/>
          <a:stretch>
            <a:fillRect/>
          </a:stretch>
        </p:blipFill>
        <p:spPr>
          <a:xfrm>
            <a:off x="4041127" y="693440"/>
            <a:ext cx="4109747" cy="3854608"/>
          </a:xfrm>
          <a:prstGeom prst="rect">
            <a:avLst/>
          </a:prstGeom>
          <a:effectLst>
            <a:outerShdw blurRad="50800" dist="114300" dir="1440000" algn="tl" rotWithShape="0">
              <a:prstClr val="black">
                <a:alpha val="19000"/>
              </a:prstClr>
            </a:outerShdw>
          </a:effec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54200"/>
          <a:stretch>
            <a:fillRect/>
          </a:stretch>
        </p:blipFill>
        <p:spPr>
          <a:xfrm>
            <a:off x="8678879" y="4534052"/>
            <a:ext cx="3677699" cy="2231603"/>
          </a:xfrm>
          <a:prstGeom prst="rect">
            <a:avLst/>
          </a:prstGeom>
        </p:spPr>
      </p:pic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1825625" y="2546350"/>
            <a:ext cx="8540750" cy="1470025"/>
          </a:xfrm>
        </p:spPr>
        <p:txBody>
          <a:bodyPr wrap="square" lIns="91440" tIns="45720" rIns="91440" bIns="45720" anchor="ctr"/>
          <a:p>
            <a:pPr eaLnBrk="1" hangingPunct="1"/>
            <a:r>
              <a:rPr lang="zh-CN" altLang="en-US" sz="4400" kern="1200" dirty="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比兴寄托——中国花木诗词鉴赏</a:t>
            </a:r>
            <a:endParaRPr lang="zh-CN" altLang="en-US" sz="4400" kern="1200" dirty="0"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0402" r="13243" b="40199"/>
          <a:stretch>
            <a:fillRect/>
          </a:stretch>
        </p:blipFill>
        <p:spPr>
          <a:xfrm flipH="1">
            <a:off x="-24315" y="-12860"/>
            <a:ext cx="2735627" cy="4576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1" t="66382" r="14297" b="17800"/>
          <a:stretch>
            <a:fillRect/>
          </a:stretch>
        </p:blipFill>
        <p:spPr>
          <a:xfrm>
            <a:off x="9591812" y="532204"/>
            <a:ext cx="2619035" cy="1972724"/>
          </a:xfrm>
          <a:prstGeom prst="rect">
            <a:avLst/>
          </a:prstGeom>
        </p:spPr>
      </p:pic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803029" y="2348937"/>
            <a:ext cx="2196732" cy="13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448810" y="4868545"/>
            <a:ext cx="444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中华文化通识教程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主讲：刘金星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8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2222E-6 -2.96296E-6 L 0.03855 0.09908 L 0.07518 -2.96296E-6 L 0.11389 0.09908 L 0.15261 -2.96296E-6 L 0.18889 0.09908 L 0.22761 -2.96296E-6 L 0.26424 0.09908 L 0.30296 -2.96296E-6 L 0.3415 0.09908 L 0.37813 -2.96296E-6 L 0.41685 0.09908 L 0.45313 -2.96296E-6 L 0.49185 0.09908 L 0.53056 -2.96296E-6 L 0.56719 0.09908 L 0.60591 -2.96296E-6 " pathEditMode="relative" rAng="0" ptsTypes="AAAAAAAAAAAAAAAAA">
                                      <p:cBhvr>
                                        <p:cTn id="25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493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7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56640" y="90805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淘宝店chenying0907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17" name="Text Box 7"/>
          <p:cNvSpPr txBox="1"/>
          <p:nvPr/>
        </p:nvSpPr>
        <p:spPr>
          <a:xfrm>
            <a:off x="1049973" y="1951038"/>
            <a:ext cx="656590" cy="4175125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algn="di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八月桂花满枝黄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18" name="图片 2" descr="ChMkJ1YSjdOIMOqmAA88xnQJiJwAADVYgNHdDEADzze522[1]"/>
          <p:cNvPicPr>
            <a:picLocks noChangeAspect="1"/>
          </p:cNvPicPr>
          <p:nvPr/>
        </p:nvPicPr>
        <p:blipFill>
          <a:blip r:embed="rId6"/>
          <a:srcRect r="-50" b="14185"/>
          <a:stretch>
            <a:fillRect/>
          </a:stretch>
        </p:blipFill>
        <p:spPr>
          <a:xfrm>
            <a:off x="2345055" y="1659890"/>
            <a:ext cx="6257290" cy="3868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7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135380" y="5721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淘宝店chenying0907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pic>
        <p:nvPicPr>
          <p:cNvPr id="18" name="图片 2" descr="ChMkJ1YSjdOIMOqmAA88xnQJiJwAADVYgNHdDEADzze522[1]"/>
          <p:cNvPicPr>
            <a:picLocks noChangeAspect="1"/>
          </p:cNvPicPr>
          <p:nvPr/>
        </p:nvPicPr>
        <p:blipFill>
          <a:blip r:embed="rId6"/>
          <a:srcRect r="-50" b="14185"/>
          <a:stretch>
            <a:fillRect/>
          </a:stretch>
        </p:blipFill>
        <p:spPr>
          <a:xfrm>
            <a:off x="2345055" y="1659890"/>
            <a:ext cx="6257290" cy="386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5"/>
          <p:cNvSpPr txBox="1"/>
          <p:nvPr/>
        </p:nvSpPr>
        <p:spPr>
          <a:xfrm>
            <a:off x="1026795" y="1915795"/>
            <a:ext cx="613410" cy="339280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九月菊花初开放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4" name="图片 1" descr="016d0158462b49a8012060c85188a1.jpg@1280w_1l_2o_100sh[1]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055" y="1659890"/>
            <a:ext cx="6256655" cy="3867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7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29140" y="29591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淘宝店chenying0907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pic>
        <p:nvPicPr>
          <p:cNvPr id="18" name="图片 2" descr="ChMkJ1YSjdOIMOqmAA88xnQJiJwAADVYgNHdDEADzze522[1]"/>
          <p:cNvPicPr>
            <a:picLocks noChangeAspect="1"/>
          </p:cNvPicPr>
          <p:nvPr/>
        </p:nvPicPr>
        <p:blipFill>
          <a:blip r:embed="rId6"/>
          <a:srcRect r="-50" b="14185"/>
          <a:stretch>
            <a:fillRect/>
          </a:stretch>
        </p:blipFill>
        <p:spPr>
          <a:xfrm>
            <a:off x="2345055" y="1659890"/>
            <a:ext cx="6257290" cy="3868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" descr="016d0158462b49a8012060c85188a1.jpg@1280w_1l_2o_100sh[1]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055" y="1659890"/>
            <a:ext cx="6256655" cy="3867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芙蓉花"/>
          <p:cNvPicPr>
            <a:picLocks noChangeAspect="1"/>
          </p:cNvPicPr>
          <p:nvPr/>
        </p:nvPicPr>
        <p:blipFill>
          <a:blip r:embed="rId8"/>
          <a:srcRect r="-82" b="3868"/>
          <a:stretch>
            <a:fillRect/>
          </a:stretch>
        </p:blipFill>
        <p:spPr>
          <a:xfrm>
            <a:off x="2345055" y="1659890"/>
            <a:ext cx="6256655" cy="3932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143625" y="836930"/>
            <a:ext cx="3592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十月芙蓉正上妆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7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29140" y="29591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2" descr="ChMkJ1YSjdOIMOqmAA88xnQJiJwAADVYgNHdDEADzze522[1]"/>
          <p:cNvPicPr>
            <a:picLocks noChangeAspect="1"/>
          </p:cNvPicPr>
          <p:nvPr/>
        </p:nvPicPr>
        <p:blipFill>
          <a:blip r:embed="rId5"/>
          <a:srcRect r="-50" b="14185"/>
          <a:stretch>
            <a:fillRect/>
          </a:stretch>
        </p:blipFill>
        <p:spPr>
          <a:xfrm>
            <a:off x="2345055" y="1659890"/>
            <a:ext cx="6257290" cy="3868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" descr="016d0158462b49a8012060c85188a1.jpg@1280w_1l_2o_100sh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055" y="1659890"/>
            <a:ext cx="6256655" cy="3867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芙蓉花"/>
          <p:cNvPicPr>
            <a:picLocks noChangeAspect="1"/>
          </p:cNvPicPr>
          <p:nvPr/>
        </p:nvPicPr>
        <p:blipFill>
          <a:blip r:embed="rId7"/>
          <a:srcRect r="-82" b="3868"/>
          <a:stretch>
            <a:fillRect/>
          </a:stretch>
        </p:blipFill>
        <p:spPr>
          <a:xfrm>
            <a:off x="2345055" y="1659890"/>
            <a:ext cx="6256655" cy="3932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" descr="2000x1331-090130_v2_12861457485290521_be2bd295373be2aa7b7135e801ea3d21[1]"/>
          <p:cNvPicPr>
            <a:picLocks noChangeAspect="1"/>
          </p:cNvPicPr>
          <p:nvPr/>
        </p:nvPicPr>
        <p:blipFill>
          <a:blip r:embed="rId8"/>
          <a:srcRect r="-229" b="10934"/>
          <a:stretch>
            <a:fillRect/>
          </a:stretch>
        </p:blipFill>
        <p:spPr>
          <a:xfrm>
            <a:off x="2345055" y="1659890"/>
            <a:ext cx="6318885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淘宝店chenying0907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10" name="Text Box 5"/>
          <p:cNvSpPr txBox="1"/>
          <p:nvPr/>
        </p:nvSpPr>
        <p:spPr>
          <a:xfrm>
            <a:off x="5475605" y="805815"/>
            <a:ext cx="42081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十一月水仙供上桌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7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29140" y="29591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2" descr="ChMkJ1YSjdOIMOqmAA88xnQJiJwAADVYgNHdDEADzze522[1]"/>
          <p:cNvPicPr>
            <a:picLocks noChangeAspect="1"/>
          </p:cNvPicPr>
          <p:nvPr/>
        </p:nvPicPr>
        <p:blipFill>
          <a:blip r:embed="rId5"/>
          <a:srcRect r="-50" b="14185"/>
          <a:stretch>
            <a:fillRect/>
          </a:stretch>
        </p:blipFill>
        <p:spPr>
          <a:xfrm>
            <a:off x="2345055" y="1659890"/>
            <a:ext cx="6257290" cy="3868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" descr="150ANV0_0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055" y="1667510"/>
            <a:ext cx="6256655" cy="386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5"/>
          <p:cNvSpPr txBox="1"/>
          <p:nvPr/>
        </p:nvSpPr>
        <p:spPr>
          <a:xfrm>
            <a:off x="5690870" y="805498"/>
            <a:ext cx="38877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十二月腊梅雪里香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16" name="淘宝店chenying0907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方正古隶简体" panose="03000509000000000000" charset="-122"/>
                <a:ea typeface="方正古隶简体" panose="03000509000000000000" charset="-122"/>
              </a:rPr>
              <a:t>花木与人文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55395" y="1600200"/>
            <a:ext cx="10974388" cy="4525963"/>
          </a:xfrm>
        </p:spPr>
        <p:txBody>
          <a:bodyPr/>
          <a:p>
            <a:pPr fontAlgn="base"/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marL="0" indent="0" fontAlgn="base">
              <a:buNone/>
            </a:pPr>
            <a:r>
              <a:rPr lang="zh-CN" altLang="en-US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人察七情,应物斯感,感物吟志,莫非自然。</a:t>
            </a:r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marL="0" indent="0" fontAlgn="base">
              <a:buNone/>
            </a:pPr>
            <a:r>
              <a:rPr lang="zh-CN" altLang="en-US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                                                                            </a:t>
            </a:r>
            <a:r>
              <a:rPr lang="en-US" altLang="zh-CN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——</a:t>
            </a:r>
            <a:r>
              <a:rPr lang="zh-CN" altLang="en-US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刘勰《文心雕龙》</a:t>
            </a:r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marL="0" indent="0" algn="l" fontAlgn="base">
              <a:buNone/>
            </a:pPr>
            <a:r>
              <a:rPr lang="zh-CN" altLang="en-US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借花卉以发骚人墨客之豪。</a:t>
            </a:r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marL="0" indent="0" algn="l" fontAlgn="base">
              <a:buNone/>
            </a:pPr>
            <a:r>
              <a:rPr lang="zh-CN" altLang="en-US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                                                                            </a:t>
            </a:r>
            <a:r>
              <a:rPr lang="en-US" altLang="zh-CN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——</a:t>
            </a:r>
            <a:r>
              <a:rPr lang="zh-CN" altLang="en-US" sz="20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刘克庄</a:t>
            </a:r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fontAlgn="base"/>
            <a:endParaRPr lang="zh-CN" altLang="en-US" sz="20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fontAlgn="base">
              <a:buNone/>
            </a:pPr>
            <a:r>
              <a:rPr lang="zh-CN" altLang="zh-CN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人之生死，事之成败，物之盛衰，都可纳入花这一短小的缩写之中。</a:t>
            </a:r>
            <a:endParaRPr lang="zh-CN" altLang="zh-CN" sz="24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fontAlgn="base">
              <a:buNone/>
            </a:pPr>
            <a:r>
              <a:rPr lang="zh-CN" altLang="zh-CN" sz="24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                                                                                                                                   </a:t>
            </a:r>
            <a:r>
              <a:rPr lang="en-US" altLang="zh-CN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———</a:t>
            </a:r>
            <a:r>
              <a:rPr lang="zh-CN" altLang="en-US" sz="18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叶嘉莹</a:t>
            </a:r>
            <a:endParaRPr lang="zh-CN" altLang="en-US" sz="1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l" fontAlgn="base">
              <a:buNone/>
            </a:pPr>
            <a:endParaRPr lang="zh-CN" altLang="en-US" sz="1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l" fontAlgn="base">
              <a:buNone/>
            </a:pPr>
            <a:endParaRPr lang="zh-CN" altLang="en-US" sz="1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l" fontAlgn="base">
              <a:buNone/>
            </a:pPr>
            <a:endParaRPr lang="zh-CN" altLang="en-US" sz="1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2199005" y="1432878"/>
            <a:ext cx="8229600" cy="1143000"/>
          </a:xfrm>
        </p:spPr>
        <p:txBody>
          <a:bodyPr anchor="ctr"/>
          <a:p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中国花卉诗词的特色</a:t>
            </a:r>
            <a:br>
              <a:rPr lang="zh-CN" altLang="en-US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</a:br>
            <a:endParaRPr lang="zh-CN" altLang="en-US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35045" y="3041015"/>
            <a:ext cx="10974388" cy="3792538"/>
          </a:xfrm>
        </p:spPr>
        <p:txBody>
          <a:bodyPr anchor="t"/>
          <a:p>
            <a:pPr marL="0" indent="0">
              <a:buNone/>
            </a:pPr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</a:rPr>
              <a:t>一、内外并重，形神兼美。</a:t>
            </a:r>
            <a:endParaRPr lang="zh-CN" altLang="en-US">
              <a:latin typeface="方正古隶简体" panose="03000509000000000000" charset="-122"/>
              <a:ea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</a:rPr>
              <a:t>二、天人一体，人花通灵。</a:t>
            </a:r>
            <a:endParaRPr lang="zh-CN" altLang="en-US">
              <a:latin typeface="方正古隶简体" panose="03000509000000000000" charset="-122"/>
              <a:ea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</a:rPr>
              <a:t>三、或比或兴，异彩纷呈。</a:t>
            </a:r>
            <a:endParaRPr lang="zh-CN" altLang="en-US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6" name="淘宝店chenying0907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615590" flipV="1">
            <a:off x="9359549" y="2368695"/>
            <a:ext cx="3435417" cy="4446855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8681085" y="95567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-502285" y="4968209"/>
            <a:ext cx="2351584" cy="32531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pic>
        <p:nvPicPr>
          <p:cNvPr id="19458" name="图片 3" descr="牡丹"/>
          <p:cNvPicPr>
            <a:picLocks noChangeAspect="1"/>
          </p:cNvPicPr>
          <p:nvPr/>
        </p:nvPicPr>
        <p:blipFill>
          <a:blip r:embed="rId2"/>
          <a:srcRect l="7771" t="546" r="6409"/>
          <a:stretch>
            <a:fillRect/>
          </a:stretch>
        </p:blipFill>
        <p:spPr>
          <a:xfrm>
            <a:off x="2124710" y="1602105"/>
            <a:ext cx="5328920" cy="3474720"/>
          </a:xfrm>
          <a:prstGeom prst="rect">
            <a:avLst/>
          </a:prstGeom>
          <a:noFill/>
          <a:ln w="9525">
            <a:noFill/>
          </a:ln>
          <a:effectLst>
            <a:outerShdw blurRad="177800" dist="38100" dir="2700000" sx="101000" sy="101000" algn="tl" rotWithShape="0">
              <a:prstClr val="black">
                <a:alpha val="62000"/>
              </a:prstClr>
            </a:outerShdw>
          </a:effectLst>
        </p:spPr>
      </p:pic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303213" y="417195"/>
            <a:ext cx="1435100" cy="6596063"/>
          </a:xfrm>
        </p:spPr>
        <p:txBody>
          <a:bodyPr vert="eaVert" anchor="t"/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落尽残红始吐芳，佳名唤作百花王。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竟夸天下无双艳，独立人间第一香。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                                                                       </a:t>
            </a:r>
            <a:r>
              <a:rPr lang="en-US" altLang="zh-CN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——</a:t>
            </a:r>
            <a:r>
              <a:rPr lang="zh-CN" altLang="en-US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唐</a:t>
            </a:r>
            <a:r>
              <a:rPr lang="en-US" altLang="zh-CN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·</a:t>
            </a:r>
            <a:r>
              <a:rPr lang="zh-CN" altLang="en-US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皮日休</a:t>
            </a:r>
            <a:r>
              <a:rPr lang="zh-CN" altLang="en-US" sz="2400">
                <a:solidFill>
                  <a:schemeClr val="bg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</p:txBody>
      </p:sp>
      <p:sp>
        <p:nvSpPr>
          <p:cNvPr id="19460" name="文本框 1"/>
          <p:cNvSpPr txBox="1"/>
          <p:nvPr/>
        </p:nvSpPr>
        <p:spPr>
          <a:xfrm>
            <a:off x="8082915" y="710883"/>
            <a:ext cx="798195" cy="207486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40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牡丹</a:t>
            </a:r>
            <a:endParaRPr lang="zh-CN" altLang="en-US" sz="400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sp>
        <p:nvSpPr>
          <p:cNvPr id="19461" name="文本框 99"/>
          <p:cNvSpPr txBox="1"/>
          <p:nvPr/>
        </p:nvSpPr>
        <p:spPr>
          <a:xfrm>
            <a:off x="7734300" y="961708"/>
            <a:ext cx="1290320" cy="365283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r"/>
            <a:r>
              <a:rPr lang="zh-CN" altLang="zh-CN" sz="24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唯有牡丹真国色，</a:t>
            </a:r>
            <a:endParaRPr lang="zh-CN" altLang="zh-CN" sz="240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zh-CN" altLang="zh-CN" sz="24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花开时节动京城。</a:t>
            </a:r>
            <a:endParaRPr lang="zh-CN" altLang="zh-CN" sz="240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en-US" altLang="zh-CN" sz="24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zh-CN" sz="18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刘禹锡</a:t>
            </a:r>
            <a:endParaRPr lang="zh-CN" altLang="zh-CN" sz="180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371182" y="-722953"/>
            <a:ext cx="4415390" cy="6051910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041316" y="3657072"/>
            <a:ext cx="2801815" cy="3626711"/>
          </a:xfrm>
          <a:prstGeom prst="rect">
            <a:avLst/>
          </a:prstGeom>
        </p:spPr>
      </p:pic>
      <p:pic>
        <p:nvPicPr>
          <p:cNvPr id="21505" name="图片 3" descr="20120319230841_vEda3.thumb.600_0[1]"/>
          <p:cNvPicPr>
            <a:picLocks noChangeAspect="1"/>
          </p:cNvPicPr>
          <p:nvPr/>
        </p:nvPicPr>
        <p:blipFill>
          <a:blip r:embed="rId3"/>
          <a:srcRect r="-133" b="2486"/>
          <a:stretch>
            <a:fillRect/>
          </a:stretch>
        </p:blipFill>
        <p:spPr>
          <a:xfrm>
            <a:off x="546100" y="400685"/>
            <a:ext cx="5212715" cy="6057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图片 4" descr="0035035773495926_b[1]"/>
          <p:cNvPicPr>
            <a:picLocks noChangeAspect="1"/>
          </p:cNvPicPr>
          <p:nvPr/>
        </p:nvPicPr>
        <p:blipFill>
          <a:blip r:embed="rId4"/>
          <a:srcRect r="-325" b="4860"/>
          <a:stretch>
            <a:fillRect/>
          </a:stretch>
        </p:blipFill>
        <p:spPr>
          <a:xfrm>
            <a:off x="6826250" y="3081020"/>
            <a:ext cx="4694555" cy="3177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内容占位符 2"/>
          <p:cNvSpPr>
            <a:spLocks noGrp="1"/>
          </p:cNvSpPr>
          <p:nvPr/>
        </p:nvSpPr>
        <p:spPr>
          <a:xfrm>
            <a:off x="7010400" y="987108"/>
            <a:ext cx="4092575" cy="19494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/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沉香亭北倚阑干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algn="ctr"/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一枝红艳露凝香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淘宝店chenying0907 34"/>
          <p:cNvPicPr>
            <a:picLocks noChangeAspect="1"/>
          </p:cNvPicPr>
          <p:nvPr/>
        </p:nvPicPr>
        <p:blipFill>
          <a:blip r:embed="rId1">
            <a:grayscl/>
            <a:lum bright="20000" contrast="-40000"/>
          </a:blip>
          <a:srcRect r="7269" b="1121"/>
          <a:stretch>
            <a:fillRect/>
          </a:stretch>
        </p:blipFill>
        <p:spPr>
          <a:xfrm rot="12615590" flipV="1">
            <a:off x="-1606484" y="97615"/>
            <a:ext cx="4827534" cy="6663126"/>
          </a:xfrm>
          <a:custGeom>
            <a:avLst/>
            <a:gdLst>
              <a:gd name="connsiteX0" fmla="*/ 4827534 w 4827534"/>
              <a:gd name="connsiteY0" fmla="*/ 739535 h 6663126"/>
              <a:gd name="connsiteX1" fmla="*/ 3559932 w 4827534"/>
              <a:gd name="connsiteY1" fmla="*/ 0 h 6663126"/>
              <a:gd name="connsiteX2" fmla="*/ 0 w 4827534"/>
              <a:gd name="connsiteY2" fmla="*/ 0 h 6663126"/>
              <a:gd name="connsiteX3" fmla="*/ 0 w 4827534"/>
              <a:gd name="connsiteY3" fmla="*/ 5862896 h 6663126"/>
              <a:gd name="connsiteX4" fmla="*/ 1371635 w 4827534"/>
              <a:gd name="connsiteY4" fmla="*/ 6663126 h 666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534" h="6663126">
                <a:moveTo>
                  <a:pt x="4827534" y="739535"/>
                </a:moveTo>
                <a:lnTo>
                  <a:pt x="3559932" y="0"/>
                </a:lnTo>
                <a:lnTo>
                  <a:pt x="0" y="0"/>
                </a:lnTo>
                <a:lnTo>
                  <a:pt x="0" y="5862896"/>
                </a:lnTo>
                <a:lnTo>
                  <a:pt x="1371635" y="6663126"/>
                </a:lnTo>
                <a:close/>
              </a:path>
            </a:pathLst>
          </a:custGeom>
        </p:spPr>
      </p:pic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2392998" y="667068"/>
            <a:ext cx="1981200" cy="1143000"/>
          </a:xfrm>
        </p:spPr>
        <p:txBody>
          <a:bodyPr anchor="ctr"/>
          <a:p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</a:rPr>
              <a:t>芍药</a:t>
            </a:r>
            <a:endParaRPr lang="zh-CN" altLang="en-US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21506" name="图片 1" descr="20140427012258_h8aRn[1]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800" y="833755"/>
            <a:ext cx="4301490" cy="5190490"/>
          </a:xfrm>
          <a:effectLst>
            <a:outerShdw blurRad="76200" dist="101600" dir="2700000" algn="tl" rotWithShape="0">
              <a:prstClr val="black">
                <a:alpha val="39000"/>
              </a:prstClr>
            </a:outerShdw>
          </a:effectLst>
        </p:spPr>
      </p:pic>
      <p:sp>
        <p:nvSpPr>
          <p:cNvPr id="21507" name="文本框 3"/>
          <p:cNvSpPr txBox="1"/>
          <p:nvPr/>
        </p:nvSpPr>
        <p:spPr>
          <a:xfrm>
            <a:off x="445135" y="2055178"/>
            <a:ext cx="5876925" cy="2646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1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endParaRPr lang="zh-CN" altLang="en-US" sz="1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《芍药》</a:t>
            </a:r>
            <a:endParaRPr lang="zh-CN" altLang="en-US" sz="20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韩愈</a:t>
            </a:r>
            <a:endParaRPr lang="zh-CN" altLang="en-US" sz="20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浩态狂香昔未逢，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红灯烁烁绿盘龙。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觉来独对情惊恐，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身在仙宫第几重？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80"/>
            <a:ext cx="12192000" cy="6995795"/>
          </a:xfrm>
          <a:prstGeom prst="rect">
            <a:avLst/>
          </a:prstGeom>
        </p:spPr>
      </p:pic>
      <p:sp>
        <p:nvSpPr>
          <p:cNvPr id="4097" name="标题 1"/>
          <p:cNvSpPr>
            <a:spLocks noGrp="1"/>
          </p:cNvSpPr>
          <p:nvPr>
            <p:ph type="title"/>
          </p:nvPr>
        </p:nvSpPr>
        <p:spPr>
          <a:xfrm>
            <a:off x="271463" y="2794000"/>
            <a:ext cx="10974387" cy="1143000"/>
          </a:xfrm>
        </p:spPr>
        <p:txBody>
          <a:bodyPr anchor="ctr"/>
          <a:p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</a:rPr>
              <a:t>十二花神</a:t>
            </a:r>
            <a:endParaRPr lang="zh-CN" altLang="en-US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pic>
        <p:nvPicPr>
          <p:cNvPr id="19" name="图片 18" descr="19a2bb8396e7a6ab39a6845112851ede"/>
          <p:cNvPicPr>
            <a:picLocks noChangeAspect="1"/>
          </p:cNvPicPr>
          <p:nvPr/>
        </p:nvPicPr>
        <p:blipFill>
          <a:blip r:embed="rId3"/>
          <a:srcRect l="10868" t="-6892" r="-10868" b="6892"/>
          <a:stretch>
            <a:fillRect/>
          </a:stretch>
        </p:blipFill>
        <p:spPr>
          <a:xfrm flipH="1">
            <a:off x="8970645" y="2580640"/>
            <a:ext cx="3225165" cy="4274820"/>
          </a:xfrm>
          <a:prstGeom prst="rtTriangle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4205" y="274955"/>
            <a:ext cx="4610100" cy="1143000"/>
          </a:xfrm>
        </p:spPr>
        <p:txBody>
          <a:bodyPr/>
          <a:p>
            <a:r>
              <a:rPr lang="zh-CN" altLang="en-US" sz="36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憨湘云醉眠芍药茵</a:t>
            </a:r>
            <a:endParaRPr lang="zh-CN" altLang="en-US" sz="36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4205" y="1417955"/>
            <a:ext cx="4243705" cy="4257675"/>
          </a:xfrm>
        </p:spPr>
        <p:txBody>
          <a:bodyPr/>
          <a:p>
            <a:pPr marL="0" algn="l" defTabSz="914400">
              <a:buNone/>
            </a:pPr>
            <a:r>
              <a:rPr lang="en-US" altLang="zh-CN" sz="2400"/>
              <a:t>       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果见湘云卧于山石僻处一个石磴子上，业经香梦沈酣。四面芍药花飞了一身，满头脸衣襟上皆是红香散乱。手中的扇子在地下，也半被落花埋了，一群蜜蜂蝴蝶闹嚷嚷的围着。又用鲛帕包了一包芍药花瓣枕着。众人看了，又是爱，又是笑，忙上来推唤搀扶。湘云口内犹作睡语说酒令，嘟嘟囔囔说：“泉香酒冽，……醉扶归，宜会亲友。”……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algn="r" defTabSz="914400">
              <a:buNone/>
            </a:pPr>
            <a:r>
              <a:rPr lang="en-US" altLang="zh-CN" sz="20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0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《红楼梦》第六十二回</a:t>
            </a:r>
            <a:endParaRPr lang="zh-CN" altLang="en-US" sz="20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6" name="图片 5" descr="史湘云醉卧芍药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299085"/>
            <a:ext cx="5968365" cy="6259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淘宝店chenying0907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 flipV="1">
            <a:off x="9684782" y="3392488"/>
            <a:ext cx="2801815" cy="3626711"/>
          </a:xfrm>
          <a:prstGeom prst="rect">
            <a:avLst/>
          </a:prstGeom>
        </p:spPr>
      </p:pic>
      <p:sp>
        <p:nvSpPr>
          <p:cNvPr id="23554" name="文本框 3"/>
          <p:cNvSpPr txBox="1"/>
          <p:nvPr/>
        </p:nvSpPr>
        <p:spPr>
          <a:xfrm>
            <a:off x="6058535" y="985520"/>
            <a:ext cx="5776913" cy="5446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2800">
              <a:latin typeface="楷体_GB2312" panose="02010609030101010101" charset="-122"/>
              <a:ea typeface="楷体_GB2312" panose="02010609030101010101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维士与女，伊其相谑，赠之以芍药。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——《诗经·郑风·溱洧》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戏题阶前芍药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r>
              <a:rPr lang="zh-CN" altLang="en-US" sz="20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柳宗元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凡卉与时谢，妍华丽兹晨。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欹红醉浓露，窈窕留馀春。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孤赏白日暮，暄风动摇频。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夜窗蔼芳气，幽卧知相亲。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/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愿致</a:t>
            </a:r>
            <a:r>
              <a:rPr lang="zh-CN" altLang="en-US" sz="2400">
                <a:solidFill>
                  <a:srgbClr val="FF000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溱洧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赠，悠悠南国人。</a:t>
            </a:r>
            <a:endParaRPr lang="zh-CN" altLang="en-US" sz="2800">
              <a:latin typeface="楷体_GB2312" panose="02010609030101010101" charset="-122"/>
              <a:ea typeface="楷体_GB2312" panose="02010609030101010101" charset="-122"/>
            </a:endParaRPr>
          </a:p>
          <a:p>
            <a:endParaRPr lang="zh-CN" altLang="en-US" sz="2800">
              <a:latin typeface="楷体_GB2312" panose="02010609030101010101" charset="-122"/>
              <a:ea typeface="楷体_GB2312" panose="02010609030101010101" charset="-122"/>
            </a:endParaRPr>
          </a:p>
          <a:p>
            <a:pPr algn="r"/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5" name="图片 2" descr="a22371332_01000[1]"/>
          <p:cNvPicPr>
            <a:picLocks noChangeAspect="1"/>
          </p:cNvPicPr>
          <p:nvPr/>
        </p:nvPicPr>
        <p:blipFill>
          <a:blip r:embed="rId2"/>
          <a:srcRect l="25798" t="-275" r="13925"/>
          <a:stretch>
            <a:fillRect/>
          </a:stretch>
        </p:blipFill>
        <p:spPr>
          <a:xfrm>
            <a:off x="665480" y="758825"/>
            <a:ext cx="4965700" cy="5510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741" name="淘宝店chenying0907 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442625" y="3408562"/>
            <a:ext cx="3006812" cy="3892062"/>
          </a:xfrm>
          <a:prstGeom prst="rect">
            <a:avLst/>
          </a:prstGeom>
        </p:spPr>
      </p:pic>
      <p:pic>
        <p:nvPicPr>
          <p:cNvPr id="22529" name="Picture 4" descr="62964a8f07d9af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8005" y="1763395"/>
            <a:ext cx="5480685" cy="4111625"/>
          </a:xfrm>
          <a:effectLst>
            <a:outerShdw blurRad="101600" dist="114300" dir="2700000" algn="tl" rotWithShape="0">
              <a:prstClr val="black">
                <a:alpha val="38000"/>
              </a:prstClr>
            </a:outerShdw>
          </a:effectLst>
        </p:spPr>
      </p:pic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4707890" y="453708"/>
            <a:ext cx="2208213" cy="804862"/>
          </a:xfrm>
        </p:spPr>
        <p:txBody>
          <a:bodyPr anchor="ctr"/>
          <a:p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方正古隶简体" panose="03000509000000000000" charset="-122"/>
                <a:ea typeface="方正古隶简体" panose="03000509000000000000" charset="-122"/>
              </a:rPr>
              <a:t>荷花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sp>
        <p:nvSpPr>
          <p:cNvPr id="22531" name="文本框 3"/>
          <p:cNvSpPr txBox="1"/>
          <p:nvPr/>
        </p:nvSpPr>
        <p:spPr>
          <a:xfrm>
            <a:off x="1159828" y="767080"/>
            <a:ext cx="3929062" cy="5107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轻桡泛泛红妆，</a:t>
            </a:r>
            <a:endParaRPr lang="zh-CN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湘裙波溅鸳鸯。                   </a:t>
            </a:r>
            <a:endParaRPr lang="zh-CN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兰麝熏风缥缈，</a:t>
            </a:r>
            <a:endParaRPr lang="zh-CN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吹来都作莲香。</a:t>
            </a:r>
            <a:endParaRPr lang="zh-CN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en-US" altLang="zh-CN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李白</a:t>
            </a:r>
            <a:endParaRPr lang="zh-CN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endParaRPr lang="zh-CN" altLang="en-US" sz="16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看取莲花净，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应知不染心。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zh-CN" altLang="en-US" sz="1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—— 孟浩然</a:t>
            </a:r>
            <a:endParaRPr lang="zh-CN" altLang="en-US" sz="1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endParaRPr lang="zh-CN" altLang="en-US" sz="1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苦海迷途去未因，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东方过此几微尘。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何当百亿莲花上，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一一莲花见佛身。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en-US" altLang="zh-CN" sz="16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16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李商隐</a:t>
            </a:r>
            <a:endParaRPr lang="zh-CN" altLang="en-US" sz="16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sp>
        <p:nvSpPr>
          <p:cNvPr id="22532" name="文本框 1"/>
          <p:cNvSpPr txBox="1"/>
          <p:nvPr/>
        </p:nvSpPr>
        <p:spPr>
          <a:xfrm>
            <a:off x="7193598" y="604520"/>
            <a:ext cx="27717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</a:rPr>
              <a:t>出淤泥而不染，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</a:endParaRPr>
          </a:p>
          <a:p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</a:rPr>
              <a:t>濯清涟而不妖。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内容占位符 2"/>
          <p:cNvSpPr>
            <a:spLocks noGrp="1"/>
          </p:cNvSpPr>
          <p:nvPr>
            <p:ph idx="1"/>
          </p:nvPr>
        </p:nvSpPr>
        <p:spPr>
          <a:xfrm>
            <a:off x="1519873" y="2112010"/>
            <a:ext cx="10974388" cy="3995738"/>
          </a:xfrm>
        </p:spPr>
        <p:txBody>
          <a:bodyPr anchor="t"/>
          <a:p>
            <a:pPr marL="0" indent="0" fontAlgn="base">
              <a:buNone/>
            </a:pPr>
            <a:r>
              <a:rPr lang="zh-CN" altLang="en-US" sz="2800" strike="noStrike" noProof="1">
                <a:solidFill>
                  <a:srgbClr val="FFC00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花中四君子</a:t>
            </a:r>
            <a:endParaRPr lang="zh-CN" altLang="en-US" sz="2800" strike="noStrike" noProof="1">
              <a:solidFill>
                <a:srgbClr val="FFC00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fontAlgn="base"/>
            <a:r>
              <a:rPr lang="zh-CN" altLang="en-US" sz="28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梅——剪雪裁冰，一身傲骨</a:t>
            </a:r>
            <a:endParaRPr lang="zh-CN" altLang="en-US" sz="2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fontAlgn="base"/>
            <a:r>
              <a:rPr lang="zh-CN" altLang="en-US" sz="28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兰——空谷幽香，孤芳自赏</a:t>
            </a:r>
            <a:endParaRPr lang="zh-CN" altLang="en-US" sz="2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fontAlgn="base"/>
            <a:r>
              <a:rPr lang="zh-CN" altLang="en-US" sz="28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竹——筛风弄月，潇洒一生</a:t>
            </a:r>
            <a:endParaRPr lang="zh-CN" altLang="en-US" sz="2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fontAlgn="base"/>
            <a:r>
              <a:rPr lang="zh-CN" altLang="en-US" sz="2800" strike="noStrike" noProof="1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菊——凌霄自得，不趋炎热</a:t>
            </a:r>
            <a:endParaRPr lang="zh-CN" altLang="en-US" sz="2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fontAlgn="base"/>
            <a:endParaRPr lang="zh-CN" altLang="en-US" sz="2800" strike="noStrike" noProof="1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7" name="淘宝店chenying0907 4"/>
          <p:cNvPicPr>
            <a:picLocks noChangeAspect="1"/>
          </p:cNvPicPr>
          <p:nvPr/>
        </p:nvPicPr>
        <p:blipFill>
          <a:blip r:embed="rId1">
            <a:grayscl/>
            <a:lum bright="20000" contrast="-40000"/>
          </a:blip>
          <a:stretch>
            <a:fillRect/>
          </a:stretch>
        </p:blipFill>
        <p:spPr>
          <a:xfrm rot="12615590" flipV="1">
            <a:off x="6667729" y="-131015"/>
            <a:ext cx="5908430" cy="7647960"/>
          </a:xfrm>
          <a:prstGeom prst="rect">
            <a:avLst/>
          </a:prstGeom>
        </p:spPr>
      </p:pic>
      <p:pic>
        <p:nvPicPr>
          <p:cNvPr id="34" name="淘宝店chenying0907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740000" flipH="1" flipV="1">
            <a:off x="8891905" y="2592070"/>
            <a:ext cx="322707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-1583348" y="-2299658"/>
            <a:ext cx="4415390" cy="6051910"/>
          </a:xfrm>
          <a:prstGeom prst="rect">
            <a:avLst/>
          </a:prstGeom>
        </p:spPr>
      </p:pic>
      <p:pic>
        <p:nvPicPr>
          <p:cNvPr id="741" name="淘宝店chenying0907 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442625" y="3408562"/>
            <a:ext cx="3006812" cy="3892062"/>
          </a:xfrm>
          <a:prstGeom prst="rect">
            <a:avLst/>
          </a:prstGeom>
        </p:spPr>
      </p:pic>
      <p:pic>
        <p:nvPicPr>
          <p:cNvPr id="24579" name="Picture 5" descr="2006112701166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20" y="987425"/>
            <a:ext cx="6521450" cy="4882515"/>
          </a:xfrm>
          <a:prstGeom prst="rect">
            <a:avLst/>
          </a:prstGeom>
          <a:noFill/>
          <a:ln w="9525">
            <a:noFill/>
          </a:ln>
          <a:effectLst>
            <a:outerShdw blurRad="76200" dist="762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4580" name="Text Box 6"/>
          <p:cNvSpPr txBox="1"/>
          <p:nvPr/>
        </p:nvSpPr>
        <p:spPr>
          <a:xfrm>
            <a:off x="2813685" y="987425"/>
            <a:ext cx="921385" cy="488251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不经一番寒彻骨，怎得梅花扑鼻香。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r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                                           ——</a:t>
            </a:r>
            <a:r>
              <a:rPr lang="zh-CN" altLang="en-US" sz="20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黄檗禅师</a:t>
            </a:r>
            <a:endParaRPr lang="zh-CN" altLang="en-US" sz="20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9600565" y="-499110"/>
            <a:ext cx="3318510" cy="3551555"/>
          </a:xfrm>
          <a:prstGeom prst="rect">
            <a:avLst/>
          </a:prstGeom>
        </p:spPr>
      </p:pic>
      <p:pic>
        <p:nvPicPr>
          <p:cNvPr id="25602" name="图片 4" descr="5b1a5390haa77f1ea170c&amp;690[1]"/>
          <p:cNvPicPr>
            <a:picLocks noChangeAspect="1"/>
          </p:cNvPicPr>
          <p:nvPr/>
        </p:nvPicPr>
        <p:blipFill>
          <a:blip r:embed="rId2"/>
          <a:srcRect l="5402" t="10579" r="6786" b="31160"/>
          <a:stretch>
            <a:fillRect/>
          </a:stretch>
        </p:blipFill>
        <p:spPr>
          <a:xfrm>
            <a:off x="6544310" y="3052445"/>
            <a:ext cx="3890010" cy="3086735"/>
          </a:xfrm>
          <a:prstGeom prst="rect">
            <a:avLst/>
          </a:prstGeom>
          <a:noFill/>
          <a:ln w="9525"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603" name="文本框 5"/>
          <p:cNvSpPr txBox="1"/>
          <p:nvPr/>
        </p:nvSpPr>
        <p:spPr>
          <a:xfrm>
            <a:off x="7671118" y="1309370"/>
            <a:ext cx="1662112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古隶简体" panose="03000509000000000000" charset="-122"/>
                <a:ea typeface="方正古隶简体" panose="03000509000000000000" charset="-122"/>
              </a:rPr>
              <a:t>梅花妆</a:t>
            </a:r>
            <a:endParaRPr lang="zh-CN" altLang="en-US" sz="3200">
              <a:solidFill>
                <a:srgbClr val="FF0000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" y="472440"/>
            <a:ext cx="5600065" cy="5666740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400000">
            <a:off x="-2021460" y="-841755"/>
            <a:ext cx="4415390" cy="6051910"/>
          </a:xfrm>
          <a:prstGeom prst="rect">
            <a:avLst/>
          </a:prstGeom>
        </p:spPr>
      </p:pic>
      <p:sp>
        <p:nvSpPr>
          <p:cNvPr id="27651" name="文本框 2"/>
          <p:cNvSpPr txBox="1"/>
          <p:nvPr/>
        </p:nvSpPr>
        <p:spPr>
          <a:xfrm>
            <a:off x="884238" y="2967673"/>
            <a:ext cx="5551487" cy="2933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卜算子·咏梅</a:t>
            </a:r>
            <a:endParaRPr lang="zh-CN" altLang="en-US" sz="28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  </a:t>
            </a:r>
            <a:r>
              <a:rPr lang="zh-CN" altLang="en-US" sz="20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陆游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驿外断桥边，寂寞开无主。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已是黄昏独自愁，更著风和雨。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无意苦争春，一任群芳妒。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零落成泥碾作尘，只有香如故。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6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15590" flipV="1">
            <a:off x="9845675" y="2397760"/>
            <a:ext cx="3147060" cy="4074160"/>
          </a:xfrm>
          <a:prstGeom prst="rect">
            <a:avLst/>
          </a:prstGeom>
        </p:spPr>
      </p:pic>
      <p:sp>
        <p:nvSpPr>
          <p:cNvPr id="27650" name="文本占位符 11266"/>
          <p:cNvSpPr>
            <a:spLocks noGrp="1" noRot="1"/>
          </p:cNvSpPr>
          <p:nvPr>
            <p:ph idx="1"/>
          </p:nvPr>
        </p:nvSpPr>
        <p:spPr>
          <a:xfrm>
            <a:off x="5842000" y="2967673"/>
            <a:ext cx="6342063" cy="4525963"/>
          </a:xfrm>
        </p:spPr>
        <p:txBody>
          <a:bodyPr anchor="t"/>
          <a:p>
            <a:pPr marL="0" indent="0" algn="ctr" fontAlgn="base">
              <a:lnSpc>
                <a:spcPct val="90000"/>
              </a:lnSpc>
              <a:buNone/>
            </a:pPr>
            <a:r>
              <a:rPr lang="en-US" altLang="zh-CN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卜算子·咏梅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 fontAlgn="base">
              <a:lnSpc>
                <a:spcPct val="90000"/>
              </a:lnSpc>
              <a:buNone/>
            </a:pP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</a:t>
            </a:r>
            <a:r>
              <a:rPr lang="zh-CN" altLang="en-US" sz="20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Arial" panose="020B0604020202020204" pitchFamily="34" charset="0"/>
              </a:rPr>
              <a:t>毛泽东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 fontAlgn="base">
              <a:lnSpc>
                <a:spcPct val="90000"/>
              </a:lnSpc>
              <a:buNone/>
            </a:pP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风雨送春归，飞雪迎春到。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 fontAlgn="base">
              <a:lnSpc>
                <a:spcPct val="90000"/>
              </a:lnSpc>
              <a:buNone/>
            </a:pP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已是悬崖百丈冰，犹有花枝俏。 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 fontAlgn="base">
              <a:lnSpc>
                <a:spcPct val="90000"/>
              </a:lnSpc>
              <a:buNone/>
            </a:pP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俏也不争春，只把春来报。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 fontAlgn="base">
              <a:lnSpc>
                <a:spcPct val="90000"/>
              </a:lnSpc>
              <a:buNone/>
            </a:pPr>
            <a:r>
              <a:rPr lang="zh-CN" altLang="en-US" sz="2800" strike="noStrike" noProof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待到山花烂漫时，她在丛中笑。</a:t>
            </a:r>
            <a:endParaRPr lang="zh-CN" altLang="en-US" sz="2800" strike="noStrike" noProof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sp>
        <p:nvSpPr>
          <p:cNvPr id="26626" name="内容占位符 2"/>
          <p:cNvSpPr>
            <a:spLocks noGrp="1"/>
          </p:cNvSpPr>
          <p:nvPr/>
        </p:nvSpPr>
        <p:spPr>
          <a:xfrm>
            <a:off x="3239770" y="430530"/>
            <a:ext cx="6054725" cy="169735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梅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0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王安石</a:t>
            </a:r>
            <a:endParaRPr lang="zh-CN" altLang="en-US" sz="20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   墙角数枝梅，凌寒独自开。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遥知不是雪，为有暗香来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8967953" y="3511041"/>
            <a:ext cx="4271797" cy="3332989"/>
          </a:xfrm>
          <a:prstGeom prst="rect">
            <a:avLst/>
          </a:prstGeom>
        </p:spPr>
      </p:pic>
      <p:pic>
        <p:nvPicPr>
          <p:cNvPr id="28673" name="图片 3" descr="梅妻鹤子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653415"/>
            <a:ext cx="2861310" cy="5551170"/>
          </a:xfrm>
          <a:prstGeom prst="rect">
            <a:avLst/>
          </a:prstGeom>
          <a:noFill/>
          <a:ln w="9525"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5689600" y="771208"/>
            <a:ext cx="4916488" cy="1143000"/>
          </a:xfrm>
        </p:spPr>
        <p:txBody>
          <a:bodyPr anchor="ctr"/>
          <a:p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林逋：梅妻鹤子 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5305425" y="2152015"/>
            <a:ext cx="5684838" cy="3038475"/>
          </a:xfrm>
        </p:spPr>
        <p:txBody>
          <a:bodyPr anchor="t"/>
          <a:p>
            <a:pPr marL="0" indent="0" algn="ctr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山园小梅 其一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众芳摇落独暄妍，占尽风情向小园。 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FF000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疏影横斜水清浅，暗香浮动月黄昏。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霜禽欲下先偷眼，粉蝶如知合断魂。 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幸有微吟可相狎，不须檀板共金樽。</a:t>
            </a:r>
            <a:r>
              <a:rPr lang="zh-CN" altLang="en-US" sz="28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endParaRPr lang="zh-CN" altLang="en-US" sz="28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  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4" descr="无标题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2275" y="1731010"/>
            <a:ext cx="4912995" cy="3684905"/>
          </a:xfrm>
          <a:prstGeom prst="rect">
            <a:avLst/>
          </a:prstGeom>
          <a:noFill/>
          <a:ln w="9525">
            <a:noFill/>
          </a:ln>
          <a:effectLst>
            <a:outerShdw blurRad="127000" dist="1143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9699" name="文本框 1"/>
          <p:cNvSpPr txBox="1"/>
          <p:nvPr/>
        </p:nvSpPr>
        <p:spPr>
          <a:xfrm>
            <a:off x="2035810" y="2244725"/>
            <a:ext cx="2630488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清风摇翠环，凉露滴苍玉。美人胡不纫，幽香蔼空谷。</a:t>
            </a:r>
            <a:endParaRPr lang="zh-CN" altLang="en-US" sz="2800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algn="r"/>
            <a:r>
              <a:rPr lang="en-US" altLang="zh-CN" sz="20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唐彦谦</a:t>
            </a:r>
            <a:endParaRPr lang="zh-CN" altLang="en-US" sz="200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内容占位符 2"/>
          <p:cNvSpPr>
            <a:spLocks noGrp="1"/>
          </p:cNvSpPr>
          <p:nvPr>
            <p:ph idx="1"/>
          </p:nvPr>
        </p:nvSpPr>
        <p:spPr>
          <a:xfrm>
            <a:off x="1264285" y="717868"/>
            <a:ext cx="10137775" cy="5068887"/>
          </a:xfrm>
        </p:spPr>
        <p:txBody>
          <a:bodyPr anchor="t"/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“士之才德盖一国，则曰国士；女之色盖一国，则曰国色；兰之香盖一国，则曰国香。”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+mn-ea"/>
              </a:rPr>
              <a:t>黄庭坚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+mn-ea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“世称三友，竹有节而无花，梅有花而无叶，松有叶而无节，唯兰独并有之。”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——王贵学的《王氏兰谱》</a:t>
            </a:r>
            <a:endParaRPr lang="en-US" altLang="zh-CN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启江离与辟芷兮,纫秋兰以为佩。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屈原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手培兰蕊两三载，日暖风和次第开；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坐久不知香在室，推窗时有蝶飞来。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余同麓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婀娜花姿碧叶长，风来胜隐谷中香。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不因纫取堪为佩，纵使无人亦自芳。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玄烨《咏幽兰》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6" name="淘宝店chenying0907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615590" flipV="1">
            <a:off x="9359549" y="2368695"/>
            <a:ext cx="3435417" cy="4446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2" descr="3b87e950352ac65c7a99bfa7f1f2b21192138a42[1]"/>
          <p:cNvPicPr>
            <a:picLocks noChangeAspect="1"/>
          </p:cNvPicPr>
          <p:nvPr/>
        </p:nvPicPr>
        <p:blipFill>
          <a:blip r:embed="rId2"/>
          <a:srcRect r="246" b="6354"/>
          <a:stretch>
            <a:fillRect/>
          </a:stretch>
        </p:blipFill>
        <p:spPr>
          <a:xfrm>
            <a:off x="2711450" y="1659255"/>
            <a:ext cx="6240145" cy="3904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Text Box 6"/>
          <p:cNvSpPr txBox="1"/>
          <p:nvPr/>
        </p:nvSpPr>
        <p:spPr>
          <a:xfrm>
            <a:off x="6943090" y="591185"/>
            <a:ext cx="35140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latin typeface="方正古隶简体" panose="03000509000000000000" charset="-122"/>
                <a:ea typeface="方正古隶简体" panose="03000509000000000000" charset="-122"/>
              </a:rPr>
              <a:t>正月梅花香又香</a:t>
            </a:r>
            <a:endParaRPr lang="zh-CN" altLang="en-US" sz="2800" b="1" dirty="0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457180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34620" y="-25400"/>
            <a:ext cx="12371705" cy="7011670"/>
          </a:xfrm>
          <a:prstGeom prst="rect">
            <a:avLst/>
          </a:prstGeom>
        </p:spPr>
      </p:pic>
      <p:pic>
        <p:nvPicPr>
          <p:cNvPr id="31745" name="Picture 5" descr="20070417061553225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916305"/>
            <a:ext cx="5661025" cy="4243705"/>
          </a:xfrm>
          <a:prstGeom prst="rect">
            <a:avLst/>
          </a:prstGeom>
          <a:noFill/>
          <a:ln w="9525">
            <a:noFill/>
          </a:ln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434" name="Rectangle 3"/>
          <p:cNvSpPr>
            <a:spLocks noGrp="1" noRot="1"/>
          </p:cNvSpPr>
          <p:nvPr>
            <p:ph type="body"/>
          </p:nvPr>
        </p:nvSpPr>
        <p:spPr>
          <a:xfrm>
            <a:off x="4210685" y="611823"/>
            <a:ext cx="927100" cy="6581775"/>
          </a:xfrm>
        </p:spPr>
        <p:txBody>
          <a:bodyPr vert="eaVert" wrap="square" anchor="t"/>
          <a:p>
            <a:pPr marL="0" indent="0" eaLnBrk="1" fontAlgn="base" hangingPunct="1">
              <a:buNone/>
            </a:pPr>
            <a:r>
              <a:rPr lang="zh-CN" altLang="en-US" sz="2400" strike="noStrike" noProof="1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万花颜色终有谢，幽竹清阴待我归</a:t>
            </a:r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</a:endParaRPr>
          </a:p>
          <a:p>
            <a:pPr eaLnBrk="1" fontAlgn="base" hangingPunct="1"/>
            <a:endParaRPr lang="zh-CN" altLang="en-US" sz="2400" strike="noStrike" noProof="1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淘宝店chenying0907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615590" flipV="1">
            <a:off x="9495439" y="2599835"/>
            <a:ext cx="3435417" cy="4446855"/>
          </a:xfrm>
          <a:prstGeom prst="rect">
            <a:avLst/>
          </a:prstGeom>
        </p:spPr>
      </p:pic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-2021460" y="-841755"/>
            <a:ext cx="4415390" cy="6051910"/>
          </a:xfrm>
          <a:prstGeom prst="rect">
            <a:avLst/>
          </a:prstGeom>
        </p:spPr>
      </p:pic>
      <p:sp>
        <p:nvSpPr>
          <p:cNvPr id="32770" name="内容占位符 2"/>
          <p:cNvSpPr>
            <a:spLocks noGrp="1"/>
          </p:cNvSpPr>
          <p:nvPr>
            <p:ph idx="1"/>
          </p:nvPr>
        </p:nvSpPr>
        <p:spPr>
          <a:xfrm>
            <a:off x="1731645" y="1805305"/>
            <a:ext cx="10974388" cy="4525963"/>
          </a:xfrm>
        </p:spPr>
        <p:txBody>
          <a:bodyPr anchor="t"/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食者竹笋，庇者竹瓦，载者竹筏，炊者竹薪，衣者竹皮，书者竹纸，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履者竹鞋，真可谓不可一日无此君也。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苏东坡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瞻彼淇奥，绿竹猗猗。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《诗经》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《魏氏春秋》记载：“嵇康与陈留阮籍、河内山涛、河南向秀、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籍兄子咸、琅琊王戎、沛人刘伶，相与友善，游于竹林，号为七贤。”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宁使食无肉，不可居无竹。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——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苏东坡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buNone/>
            </a:pP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400000">
            <a:off x="818260" y="-818260"/>
            <a:ext cx="4415390" cy="6051910"/>
          </a:xfrm>
          <a:prstGeom prst="rect">
            <a:avLst/>
          </a:prstGeom>
        </p:spPr>
      </p:pic>
      <p:sp>
        <p:nvSpPr>
          <p:cNvPr id="33793" name="内容占位符 2"/>
          <p:cNvSpPr>
            <a:spLocks noGrp="1"/>
          </p:cNvSpPr>
          <p:nvPr>
            <p:ph idx="1"/>
          </p:nvPr>
        </p:nvSpPr>
        <p:spPr>
          <a:xfrm>
            <a:off x="5181918" y="6126480"/>
            <a:ext cx="2570162" cy="566738"/>
          </a:xfrm>
        </p:spPr>
        <p:txBody>
          <a:bodyPr anchor="t"/>
          <a:p>
            <a:pPr marL="0" indent="0">
              <a:buNone/>
            </a:pP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郑燮</a:t>
            </a:r>
            <a:r>
              <a:rPr lang="en-US" altLang="zh-CN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 </a:t>
            </a:r>
            <a:r>
              <a:rPr lang="zh-CN" altLang="en-US" sz="240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墨竹图</a:t>
            </a:r>
            <a:endParaRPr lang="zh-CN" altLang="en-US" sz="240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33794" name="图片 3" descr="郑板桥墨竹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70" y="852805"/>
            <a:ext cx="5457190" cy="5152390"/>
          </a:xfrm>
          <a:prstGeom prst="rect">
            <a:avLst/>
          </a:prstGeom>
          <a:noFill/>
          <a:ln w="9525">
            <a:noFill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795" name="Text Box 6"/>
          <p:cNvSpPr txBox="1"/>
          <p:nvPr/>
        </p:nvSpPr>
        <p:spPr>
          <a:xfrm>
            <a:off x="1315085" y="1029335"/>
            <a:ext cx="1751965" cy="56642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</a:rPr>
              <a:t>咬定青山不放松，立根原在破岩中。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</a:endParaRPr>
          </a:p>
          <a:p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</a:rPr>
              <a:t>千磨万击还坚劲，任尔东西南北风。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</a:endParaRPr>
          </a:p>
          <a:p>
            <a:pPr algn="r"/>
            <a:r>
              <a:rPr lang="en-US" altLang="zh-CN" sz="2400" b="1" dirty="0">
                <a:latin typeface="方正古隶简体" panose="03000509000000000000" charset="-122"/>
                <a:ea typeface="方正古隶简体" panose="03000509000000000000" charset="-122"/>
              </a:rPr>
              <a:t>——</a:t>
            </a:r>
            <a:r>
              <a:rPr lang="zh-CN" altLang="en-US" sz="2000" b="1" dirty="0">
                <a:latin typeface="方正古隶简体" panose="03000509000000000000" charset="-122"/>
                <a:ea typeface="方正古隶简体" panose="03000509000000000000" charset="-122"/>
              </a:rPr>
              <a:t>郑燮《竹石》</a:t>
            </a:r>
            <a:endParaRPr lang="zh-CN" altLang="en-US" sz="2000" b="1" dirty="0">
              <a:latin typeface="方正古隶简体" panose="03000509000000000000" charset="-122"/>
              <a:ea typeface="方正古隶简体" panose="03000509000000000000" charset="-122"/>
            </a:endParaRPr>
          </a:p>
          <a:p>
            <a:pPr>
              <a:spcBef>
                <a:spcPct val="50000"/>
              </a:spcBef>
            </a:pPr>
            <a:endParaRPr lang="zh-CN" altLang="en-US" sz="2000" b="1" dirty="0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0"/>
          <a:stretch>
            <a:fillRect/>
          </a:stretch>
        </p:blipFill>
        <p:spPr>
          <a:xfrm>
            <a:off x="8009467" y="0"/>
            <a:ext cx="4182533" cy="6858000"/>
          </a:xfrm>
          <a:prstGeom prst="rect">
            <a:avLst/>
          </a:prstGeom>
        </p:spPr>
      </p:pic>
      <p:sp>
        <p:nvSpPr>
          <p:cNvPr id="34818" name="Rectangle 3"/>
          <p:cNvSpPr>
            <a:spLocks noGrp="1" noRot="1"/>
          </p:cNvSpPr>
          <p:nvPr>
            <p:ph type="body"/>
          </p:nvPr>
        </p:nvSpPr>
        <p:spPr>
          <a:xfrm>
            <a:off x="2520950" y="386080"/>
            <a:ext cx="1568450" cy="6610350"/>
          </a:xfrm>
        </p:spPr>
        <p:txBody>
          <a:bodyPr vert="eaVert" wrap="square" anchor="t"/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待到秋来九月八，我花开后百花杀。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冲天香阵透长安，满城尽带黄金甲。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                                              </a:t>
            </a:r>
            <a:r>
              <a:rPr lang="en-US" altLang="zh-CN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——</a:t>
            </a:r>
            <a:r>
              <a:rPr lang="zh-CN" altLang="en-US" sz="1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《不第后赋菊》唐</a:t>
            </a:r>
            <a:r>
              <a:rPr lang="en-US" altLang="zh-CN" sz="1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·</a:t>
            </a:r>
            <a:r>
              <a:rPr lang="zh-CN" altLang="en-US" sz="1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黄巢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  <a:sym typeface="宋体" panose="02010600030101010101" pitchFamily="2" charset="-122"/>
              </a:rPr>
              <a:t> 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  <a:sym typeface="宋体" panose="02010600030101010101" pitchFamily="2" charset="-122"/>
            </a:endParaRPr>
          </a:p>
        </p:txBody>
      </p:sp>
      <p:pic>
        <p:nvPicPr>
          <p:cNvPr id="34819" name="Picture 4" descr="2007105753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5" y="894715"/>
            <a:ext cx="6300470" cy="4725670"/>
          </a:xfrm>
          <a:prstGeom prst="rect">
            <a:avLst/>
          </a:prstGeom>
          <a:noFill/>
          <a:ln w="9525">
            <a:noFill/>
          </a:ln>
          <a:effectLst>
            <a:outerShdw blurRad="1016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-235585" y="911860"/>
            <a:ext cx="5123180" cy="5946140"/>
          </a:xfrm>
          <a:prstGeom prst="rect">
            <a:avLst/>
          </a:prstGeom>
          <a:blipFill rotWithShape="1">
            <a:blip r:embed="rId3">
              <a:alphaModFix amt="4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淘宝店chenying0907 5"/>
          <p:cNvGrpSpPr/>
          <p:nvPr/>
        </p:nvGrpSpPr>
        <p:grpSpPr>
          <a:xfrm>
            <a:off x="2113915" y="1012825"/>
            <a:ext cx="8393430" cy="4460240"/>
            <a:chOff x="7210222" y="3140035"/>
            <a:chExt cx="1770664" cy="3272488"/>
          </a:xfrm>
        </p:grpSpPr>
        <p:sp>
          <p:nvSpPr>
            <p:cNvPr id="7" name="淘宝店chenying0907 6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淘宝店chenying0907 7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1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5841" name="文本框 1"/>
          <p:cNvSpPr txBox="1"/>
          <p:nvPr/>
        </p:nvSpPr>
        <p:spPr>
          <a:xfrm>
            <a:off x="3447415" y="1012508"/>
            <a:ext cx="5726113" cy="4460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菊花</a:t>
            </a:r>
            <a:endParaRPr lang="zh-CN" altLang="en-US" sz="32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18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元稹</a:t>
            </a:r>
            <a:endParaRPr lang="zh-CN" altLang="en-US" sz="32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endParaRPr lang="zh-CN" altLang="en-US" sz="2400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秋丝绕舍似</a:t>
            </a:r>
            <a:r>
              <a:rPr lang="zh-CN" altLang="en-US" sz="2400" b="1" dirty="0">
                <a:solidFill>
                  <a:srgbClr val="FF000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陶家</a:t>
            </a: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，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遍绕篱边日渐斜。 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不是花中偏爱菊，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endParaRPr lang="zh-CN" altLang="en-US" sz="2400" b="1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400" b="1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此花开尽更无花。</a:t>
            </a: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810512">
            <a:off x="371182" y="-722953"/>
            <a:ext cx="4415390" cy="6051910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8041316" y="3657072"/>
            <a:ext cx="2801815" cy="36267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80"/>
            <a:ext cx="12192000" cy="6995795"/>
          </a:xfrm>
          <a:prstGeom prst="rect">
            <a:avLst/>
          </a:prstGeom>
        </p:spPr>
      </p:pic>
      <p:sp>
        <p:nvSpPr>
          <p:cNvPr id="36865" name="标题 17409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200" dirty="0">
                <a:latin typeface="方正古隶简体" panose="03000509000000000000" charset="-122"/>
                <a:ea typeface="方正古隶简体" panose="03000509000000000000" charset="-122"/>
              </a:rPr>
              <a:t>魏晋玄远之风与陶渊明的菊花</a:t>
            </a:r>
            <a:endParaRPr lang="zh-CN" altLang="en-US" sz="3200" dirty="0"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sp>
        <p:nvSpPr>
          <p:cNvPr id="36866" name="文本占位符 17410"/>
          <p:cNvSpPr>
            <a:spLocks noGrp="1" noRot="1"/>
          </p:cNvSpPr>
          <p:nvPr>
            <p:ph idx="1"/>
          </p:nvPr>
        </p:nvSpPr>
        <p:spPr>
          <a:xfrm>
            <a:off x="75565" y="1858010"/>
            <a:ext cx="6457950" cy="4526280"/>
          </a:xfrm>
        </p:spPr>
        <p:txBody>
          <a:bodyPr anchor="t"/>
          <a:p>
            <a:pPr marL="0" indent="0" algn="ctr"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饮酒·第五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结庐在人境，而无车马喧。 　　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问君何能尔？ 心远地自偏。 　　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 b="1" dirty="0">
                <a:solidFill>
                  <a:srgbClr val="FF660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采菊东篱下，悠然见南山。</a:t>
            </a: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　　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山气日夕佳，飞鸟相与还。 　　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此中有真意，欲辨已忘言。</a:t>
            </a: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marL="0" indent="0" algn="ctr">
              <a:buNone/>
            </a:pPr>
            <a:endParaRPr lang="zh-CN" altLang="en-US" sz="2400" dirty="0"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3686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265" y="1858010"/>
            <a:ext cx="5280025" cy="3620135"/>
          </a:xfrm>
          <a:prstGeom prst="rect">
            <a:avLst/>
          </a:prstGeom>
          <a:noFill/>
          <a:ln w="9525"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0"/>
          <a:stretch>
            <a:fillRect/>
          </a:stretch>
        </p:blipFill>
        <p:spPr>
          <a:xfrm>
            <a:off x="8009467" y="0"/>
            <a:ext cx="4182533" cy="6858000"/>
          </a:xfrm>
          <a:prstGeom prst="rect">
            <a:avLst/>
          </a:prstGeom>
        </p:spPr>
      </p:pic>
      <p:sp>
        <p:nvSpPr>
          <p:cNvPr id="37889" name="Rectangle 2"/>
          <p:cNvSpPr>
            <a:spLocks noGrp="1" noRot="1"/>
          </p:cNvSpPr>
          <p:nvPr>
            <p:ph type="title"/>
          </p:nvPr>
        </p:nvSpPr>
        <p:spPr>
          <a:xfrm>
            <a:off x="2084388" y="1459230"/>
            <a:ext cx="8540750" cy="4103688"/>
          </a:xfrm>
        </p:spPr>
        <p:txBody>
          <a:bodyPr vert="horz" wrap="square" anchor="ctr"/>
          <a:p>
            <a:pPr eaLnBrk="1" hangingPunct="1"/>
            <a:r>
              <a:rPr lang="zh-CN" altLang="en-US" sz="4000" b="1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花与时代民族风貌</a:t>
            </a:r>
            <a:br>
              <a:rPr lang="zh-CN" altLang="en-US" sz="4000" b="1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</a:br>
            <a:endParaRPr lang="zh-CN" altLang="en-US" sz="4000" b="1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35585" y="911860"/>
            <a:ext cx="5123180" cy="5946140"/>
          </a:xfrm>
          <a:prstGeom prst="rect">
            <a:avLst/>
          </a:prstGeom>
          <a:blipFill rotWithShape="1">
            <a:blip r:embed="rId3">
              <a:alphaModFix amt="4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淘宝店chenying0907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673386" flipH="1" flipV="1">
            <a:off x="8513589" y="206267"/>
            <a:ext cx="2801815" cy="3626711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-13774" y="2783679"/>
            <a:ext cx="12219547" cy="4074321"/>
            <a:chOff x="-13774" y="2783679"/>
            <a:chExt cx="12219547" cy="4568523"/>
          </a:xfrm>
        </p:grpSpPr>
        <p:sp>
          <p:nvSpPr>
            <p:cNvPr id="16" name="淘宝店chenying0907 15"/>
            <p:cNvSpPr/>
            <p:nvPr/>
          </p:nvSpPr>
          <p:spPr>
            <a:xfrm rot="5400000">
              <a:off x="3842770" y="-1059089"/>
              <a:ext cx="4520235" cy="12205771"/>
            </a:xfrm>
            <a:custGeom>
              <a:avLst/>
              <a:gdLst>
                <a:gd name="connsiteX0" fmla="*/ 0 w 4353502"/>
                <a:gd name="connsiteY0" fmla="*/ 0 h 12205771"/>
                <a:gd name="connsiteX1" fmla="*/ 4353502 w 4353502"/>
                <a:gd name="connsiteY1" fmla="*/ 0 h 12205771"/>
                <a:gd name="connsiteX2" fmla="*/ 4353502 w 4353502"/>
                <a:gd name="connsiteY2" fmla="*/ 12205771 h 12205771"/>
                <a:gd name="connsiteX3" fmla="*/ 0 w 4353502"/>
                <a:gd name="connsiteY3" fmla="*/ 12205771 h 12205771"/>
                <a:gd name="connsiteX4" fmla="*/ 0 w 4353502"/>
                <a:gd name="connsiteY4" fmla="*/ 0 h 12205771"/>
                <a:gd name="connsiteX0-1" fmla="*/ 215743 w 4569245"/>
                <a:gd name="connsiteY0-2" fmla="*/ 0 h 12205771"/>
                <a:gd name="connsiteX1-3" fmla="*/ 4569245 w 4569245"/>
                <a:gd name="connsiteY1-4" fmla="*/ 0 h 12205771"/>
                <a:gd name="connsiteX2-5" fmla="*/ 4569245 w 4569245"/>
                <a:gd name="connsiteY2-6" fmla="*/ 12205771 h 12205771"/>
                <a:gd name="connsiteX3-7" fmla="*/ 215743 w 4569245"/>
                <a:gd name="connsiteY3-8" fmla="*/ 12205771 h 12205771"/>
                <a:gd name="connsiteX4-9" fmla="*/ 215743 w 4569245"/>
                <a:gd name="connsiteY4-10" fmla="*/ 0 h 12205771"/>
                <a:gd name="connsiteX0-11" fmla="*/ 166733 w 4520235"/>
                <a:gd name="connsiteY0-12" fmla="*/ 0 h 12205771"/>
                <a:gd name="connsiteX1-13" fmla="*/ 4520235 w 4520235"/>
                <a:gd name="connsiteY1-14" fmla="*/ 0 h 12205771"/>
                <a:gd name="connsiteX2-15" fmla="*/ 4520235 w 4520235"/>
                <a:gd name="connsiteY2-16" fmla="*/ 12205771 h 12205771"/>
                <a:gd name="connsiteX3-17" fmla="*/ 166733 w 4520235"/>
                <a:gd name="connsiteY3-18" fmla="*/ 12205771 h 12205771"/>
                <a:gd name="connsiteX4-19" fmla="*/ 166733 w 4520235"/>
                <a:gd name="connsiteY4-20" fmla="*/ 0 h 12205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520235" h="12205771">
                  <a:moveTo>
                    <a:pt x="166733" y="0"/>
                  </a:moveTo>
                  <a:lnTo>
                    <a:pt x="4520235" y="0"/>
                  </a:lnTo>
                  <a:lnTo>
                    <a:pt x="4520235" y="12205771"/>
                  </a:lnTo>
                  <a:lnTo>
                    <a:pt x="166733" y="12205771"/>
                  </a:lnTo>
                  <a:cubicBezTo>
                    <a:pt x="-318690" y="9209626"/>
                    <a:pt x="437666" y="4136323"/>
                    <a:pt x="1667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淘宝店chenying0907 16"/>
            <p:cNvSpPr/>
            <p:nvPr/>
          </p:nvSpPr>
          <p:spPr>
            <a:xfrm rot="5400000">
              <a:off x="3819833" y="-1019965"/>
              <a:ext cx="4538560" cy="12205774"/>
            </a:xfrm>
            <a:custGeom>
              <a:avLst/>
              <a:gdLst>
                <a:gd name="connsiteX0" fmla="*/ 0 w 4353502"/>
                <a:gd name="connsiteY0" fmla="*/ 0 h 12205771"/>
                <a:gd name="connsiteX1" fmla="*/ 4353502 w 4353502"/>
                <a:gd name="connsiteY1" fmla="*/ 0 h 12205771"/>
                <a:gd name="connsiteX2" fmla="*/ 4353502 w 4353502"/>
                <a:gd name="connsiteY2" fmla="*/ 12205771 h 12205771"/>
                <a:gd name="connsiteX3" fmla="*/ 0 w 4353502"/>
                <a:gd name="connsiteY3" fmla="*/ 12205771 h 12205771"/>
                <a:gd name="connsiteX4" fmla="*/ 0 w 4353502"/>
                <a:gd name="connsiteY4" fmla="*/ 0 h 12205771"/>
                <a:gd name="connsiteX0-1" fmla="*/ 210724 w 4564226"/>
                <a:gd name="connsiteY0-2" fmla="*/ 0 h 12205771"/>
                <a:gd name="connsiteX1-3" fmla="*/ 4564226 w 4564226"/>
                <a:gd name="connsiteY1-4" fmla="*/ 0 h 12205771"/>
                <a:gd name="connsiteX2-5" fmla="*/ 4564226 w 4564226"/>
                <a:gd name="connsiteY2-6" fmla="*/ 12205771 h 12205771"/>
                <a:gd name="connsiteX3-7" fmla="*/ 210724 w 4564226"/>
                <a:gd name="connsiteY3-8" fmla="*/ 12205771 h 12205771"/>
                <a:gd name="connsiteX4-9" fmla="*/ 210724 w 4564226"/>
                <a:gd name="connsiteY4-10" fmla="*/ 0 h 12205771"/>
                <a:gd name="connsiteX0-11" fmla="*/ 265915 w 4619417"/>
                <a:gd name="connsiteY0-12" fmla="*/ 0 h 12205771"/>
                <a:gd name="connsiteX1-13" fmla="*/ 4619417 w 4619417"/>
                <a:gd name="connsiteY1-14" fmla="*/ 0 h 12205771"/>
                <a:gd name="connsiteX2-15" fmla="*/ 4619417 w 4619417"/>
                <a:gd name="connsiteY2-16" fmla="*/ 12205771 h 12205771"/>
                <a:gd name="connsiteX3-17" fmla="*/ 265915 w 4619417"/>
                <a:gd name="connsiteY3-18" fmla="*/ 12205771 h 12205771"/>
                <a:gd name="connsiteX4-19" fmla="*/ 265915 w 4619417"/>
                <a:gd name="connsiteY4-20" fmla="*/ 0 h 12205771"/>
                <a:gd name="connsiteX0-21" fmla="*/ 215021 w 4568523"/>
                <a:gd name="connsiteY0-22" fmla="*/ 0 h 12205771"/>
                <a:gd name="connsiteX1-23" fmla="*/ 4568523 w 4568523"/>
                <a:gd name="connsiteY1-24" fmla="*/ 0 h 12205771"/>
                <a:gd name="connsiteX2-25" fmla="*/ 4568523 w 4568523"/>
                <a:gd name="connsiteY2-26" fmla="*/ 12205771 h 12205771"/>
                <a:gd name="connsiteX3-27" fmla="*/ 215021 w 4568523"/>
                <a:gd name="connsiteY3-28" fmla="*/ 12205771 h 12205771"/>
                <a:gd name="connsiteX4-29" fmla="*/ 215021 w 4568523"/>
                <a:gd name="connsiteY4-30" fmla="*/ 0 h 12205771"/>
                <a:gd name="connsiteX0-31" fmla="*/ 226135 w 4579637"/>
                <a:gd name="connsiteY0-32" fmla="*/ 0 h 12205771"/>
                <a:gd name="connsiteX1-33" fmla="*/ 4579637 w 4579637"/>
                <a:gd name="connsiteY1-34" fmla="*/ 0 h 12205771"/>
                <a:gd name="connsiteX2-35" fmla="*/ 4579637 w 4579637"/>
                <a:gd name="connsiteY2-36" fmla="*/ 12205771 h 12205771"/>
                <a:gd name="connsiteX3-37" fmla="*/ 226135 w 4579637"/>
                <a:gd name="connsiteY3-38" fmla="*/ 12205771 h 12205771"/>
                <a:gd name="connsiteX4-39" fmla="*/ 226135 w 4579637"/>
                <a:gd name="connsiteY4-40" fmla="*/ 0 h 12205771"/>
                <a:gd name="connsiteX0-41" fmla="*/ 208020 w 4584100"/>
                <a:gd name="connsiteY0-42" fmla="*/ 0 h 12205771"/>
                <a:gd name="connsiteX1-43" fmla="*/ 4584100 w 4584100"/>
                <a:gd name="connsiteY1-44" fmla="*/ 0 h 12205771"/>
                <a:gd name="connsiteX2-45" fmla="*/ 4584100 w 4584100"/>
                <a:gd name="connsiteY2-46" fmla="*/ 12205771 h 12205771"/>
                <a:gd name="connsiteX3-47" fmla="*/ 230598 w 4584100"/>
                <a:gd name="connsiteY3-48" fmla="*/ 12205771 h 12205771"/>
                <a:gd name="connsiteX4-49" fmla="*/ 208020 w 4584100"/>
                <a:gd name="connsiteY4-50" fmla="*/ 0 h 12205771"/>
                <a:gd name="connsiteX0-51" fmla="*/ 226134 w 4602214"/>
                <a:gd name="connsiteY0-52" fmla="*/ 0 h 12205774"/>
                <a:gd name="connsiteX1-53" fmla="*/ 4602214 w 4602214"/>
                <a:gd name="connsiteY1-54" fmla="*/ 0 h 12205774"/>
                <a:gd name="connsiteX2-55" fmla="*/ 4602214 w 4602214"/>
                <a:gd name="connsiteY2-56" fmla="*/ 12205771 h 12205774"/>
                <a:gd name="connsiteX3-57" fmla="*/ 226135 w 4602214"/>
                <a:gd name="connsiteY3-58" fmla="*/ 12205774 h 12205774"/>
                <a:gd name="connsiteX4-59" fmla="*/ 226134 w 4602214"/>
                <a:gd name="connsiteY4-60" fmla="*/ 0 h 12205774"/>
                <a:gd name="connsiteX0-61" fmla="*/ 186867 w 4562947"/>
                <a:gd name="connsiteY0-62" fmla="*/ 0 h 12205774"/>
                <a:gd name="connsiteX1-63" fmla="*/ 4562947 w 4562947"/>
                <a:gd name="connsiteY1-64" fmla="*/ 0 h 12205774"/>
                <a:gd name="connsiteX2-65" fmla="*/ 4562947 w 4562947"/>
                <a:gd name="connsiteY2-66" fmla="*/ 12205771 h 12205774"/>
                <a:gd name="connsiteX3-67" fmla="*/ 186868 w 4562947"/>
                <a:gd name="connsiteY3-68" fmla="*/ 12205774 h 12205774"/>
                <a:gd name="connsiteX4-69" fmla="*/ 186867 w 4562947"/>
                <a:gd name="connsiteY4-70" fmla="*/ 0 h 12205774"/>
                <a:gd name="connsiteX0-71" fmla="*/ 143093 w 4519173"/>
                <a:gd name="connsiteY0-72" fmla="*/ 0 h 12205774"/>
                <a:gd name="connsiteX1-73" fmla="*/ 4519173 w 4519173"/>
                <a:gd name="connsiteY1-74" fmla="*/ 0 h 12205774"/>
                <a:gd name="connsiteX2-75" fmla="*/ 4519173 w 4519173"/>
                <a:gd name="connsiteY2-76" fmla="*/ 12205771 h 12205774"/>
                <a:gd name="connsiteX3-77" fmla="*/ 143094 w 4519173"/>
                <a:gd name="connsiteY3-78" fmla="*/ 12205774 h 12205774"/>
                <a:gd name="connsiteX4-79" fmla="*/ 143093 w 4519173"/>
                <a:gd name="connsiteY4-80" fmla="*/ 0 h 12205774"/>
                <a:gd name="connsiteX0-81" fmla="*/ 162480 w 4538560"/>
                <a:gd name="connsiteY0-82" fmla="*/ 0 h 12205774"/>
                <a:gd name="connsiteX1-83" fmla="*/ 4538560 w 4538560"/>
                <a:gd name="connsiteY1-84" fmla="*/ 0 h 12205774"/>
                <a:gd name="connsiteX2-85" fmla="*/ 4538560 w 4538560"/>
                <a:gd name="connsiteY2-86" fmla="*/ 12205771 h 12205774"/>
                <a:gd name="connsiteX3-87" fmla="*/ 162481 w 4538560"/>
                <a:gd name="connsiteY3-88" fmla="*/ 12205774 h 12205774"/>
                <a:gd name="connsiteX4-89" fmla="*/ 162480 w 4538560"/>
                <a:gd name="connsiteY4-90" fmla="*/ 0 h 122057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538560" h="12205774">
                  <a:moveTo>
                    <a:pt x="162480" y="0"/>
                  </a:moveTo>
                  <a:lnTo>
                    <a:pt x="4538560" y="0"/>
                  </a:lnTo>
                  <a:lnTo>
                    <a:pt x="4538560" y="12205771"/>
                  </a:lnTo>
                  <a:lnTo>
                    <a:pt x="162481" y="12205774"/>
                  </a:lnTo>
                  <a:cubicBezTo>
                    <a:pt x="-289073" y="9175763"/>
                    <a:pt x="365680" y="4034724"/>
                    <a:pt x="162480" y="0"/>
                  </a:cubicBezTo>
                  <a:close/>
                </a:path>
              </a:pathLst>
            </a:custGeom>
            <a:blipFill>
              <a:blip r:embed="rId2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8913" name="Rectangle 2"/>
          <p:cNvSpPr>
            <a:spLocks noGrp="1" noRot="1"/>
          </p:cNvSpPr>
          <p:nvPr>
            <p:ph type="title"/>
          </p:nvPr>
        </p:nvSpPr>
        <p:spPr>
          <a:xfrm>
            <a:off x="513715" y="437833"/>
            <a:ext cx="10974388" cy="1143000"/>
          </a:xfrm>
        </p:spPr>
        <p:txBody>
          <a:bodyPr vert="horz" wrap="square" anchor="ctr"/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方正古隶简体" panose="03000509000000000000" charset="-122"/>
                <a:ea typeface="方正古隶简体" panose="03000509000000000000" charset="-122"/>
              </a:rPr>
              <a:t>镜面观：唐宋两大盛世的不同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sp>
        <p:nvSpPr>
          <p:cNvPr id="38914" name="Rectangle 3"/>
          <p:cNvSpPr>
            <a:spLocks noGrp="1" noRot="1"/>
          </p:cNvSpPr>
          <p:nvPr>
            <p:ph type="body"/>
          </p:nvPr>
        </p:nvSpPr>
        <p:spPr>
          <a:xfrm>
            <a:off x="2661285" y="1798955"/>
            <a:ext cx="8827135" cy="4526280"/>
          </a:xfrm>
        </p:spPr>
        <p:txBody>
          <a:bodyPr vert="horz" wrap="square" anchor="t"/>
          <a:p>
            <a:pPr eaLnBrk="1" hangingPunct="1"/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唐代国花  可谓牡丹     </a:t>
            </a: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宋代国花  可谓梅花</a:t>
            </a: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/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丰腴  富贵  开阔  华丽  流光溢彩的开放气象</a:t>
            </a: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/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清瘦  高洁  含蓄  精致  清秀闲雅的内敛精神</a:t>
            </a: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>
              <a:buNone/>
            </a:pP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——</a:t>
            </a:r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折射出两大盛世时代风貌、艺术风格、审美趣味的不同</a:t>
            </a:r>
            <a:endParaRPr lang="zh-CN" altLang="en-US" sz="18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  <a:p>
            <a:pPr eaLnBrk="1" hangingPunct="1">
              <a:buNone/>
            </a:pPr>
            <a:r>
              <a:rPr lang="zh-CN" altLang="en-US" sz="2400" b="1" dirty="0">
                <a:solidFill>
                  <a:srgbClr val="FF5050"/>
                </a:solidFill>
                <a:latin typeface="方正古隶简体" panose="03000509000000000000" charset="-122"/>
                <a:ea typeface="方正古隶简体" panose="03000509000000000000" charset="-122"/>
                <a:cs typeface="方正古隶简体" panose="03000509000000000000" charset="-122"/>
              </a:rPr>
              <a:t>  </a:t>
            </a:r>
            <a:endParaRPr lang="zh-CN" altLang="en-US" sz="2400" b="1" dirty="0">
              <a:solidFill>
                <a:srgbClr val="FF5050"/>
              </a:solidFill>
              <a:latin typeface="方正古隶简体" panose="03000509000000000000" charset="-122"/>
              <a:ea typeface="方正古隶简体" panose="03000509000000000000" charset="-122"/>
              <a:cs typeface="方正古隶简体" panose="03000509000000000000" charset="-122"/>
            </a:endParaRPr>
          </a:p>
        </p:txBody>
      </p:sp>
      <p:pic>
        <p:nvPicPr>
          <p:cNvPr id="139" name="淘宝店chenying0907 138"/>
          <p:cNvPicPr>
            <a:picLocks noChangeAspect="1"/>
          </p:cNvPicPr>
          <p:nvPr/>
        </p:nvPicPr>
        <p:blipFill rotWithShape="1">
          <a:blip r:embed="rId4">
            <a:grayscl/>
          </a:blip>
          <a:srcRect l="-856" t="45442" r="73283" b="11830"/>
          <a:stretch>
            <a:fillRect/>
          </a:stretch>
        </p:blipFill>
        <p:spPr>
          <a:xfrm rot="5219981">
            <a:off x="294322" y="5164897"/>
            <a:ext cx="1239315" cy="1969477"/>
          </a:xfrm>
          <a:prstGeom prst="rect">
            <a:avLst/>
          </a:prstGeom>
        </p:spPr>
      </p:pic>
      <p:pic>
        <p:nvPicPr>
          <p:cNvPr id="140" name="淘宝店chenying0907 139"/>
          <p:cNvPicPr>
            <a:picLocks noChangeAspect="1"/>
          </p:cNvPicPr>
          <p:nvPr/>
        </p:nvPicPr>
        <p:blipFill rotWithShape="1">
          <a:blip r:embed="rId4">
            <a:grayscl/>
          </a:blip>
          <a:srcRect l="43742" t="13987" r="32523" b="39979"/>
          <a:stretch>
            <a:fillRect/>
          </a:stretch>
        </p:blipFill>
        <p:spPr>
          <a:xfrm rot="5400000">
            <a:off x="1951217" y="4888319"/>
            <a:ext cx="1066800" cy="2121877"/>
          </a:xfrm>
          <a:prstGeom prst="rect">
            <a:avLst/>
          </a:prstGeom>
        </p:spPr>
      </p:pic>
      <p:pic>
        <p:nvPicPr>
          <p:cNvPr id="7" name="淘宝店chenying0907 140"/>
          <p:cNvPicPr>
            <a:picLocks noChangeAspect="1"/>
          </p:cNvPicPr>
          <p:nvPr/>
        </p:nvPicPr>
        <p:blipFill rotWithShape="1">
          <a:blip r:embed="rId4">
            <a:grayscl/>
          </a:blip>
          <a:srcRect l="43742" t="43053" r="-2121" b="32531"/>
          <a:stretch>
            <a:fillRect/>
          </a:stretch>
        </p:blipFill>
        <p:spPr>
          <a:xfrm rot="12120000">
            <a:off x="2894898" y="5587112"/>
            <a:ext cx="2623849" cy="1125416"/>
          </a:xfrm>
          <a:prstGeom prst="rect">
            <a:avLst/>
          </a:prstGeom>
        </p:spPr>
      </p:pic>
      <p:pic>
        <p:nvPicPr>
          <p:cNvPr id="142" name="淘宝店chenying0907 141"/>
          <p:cNvPicPr>
            <a:picLocks noChangeAspect="1"/>
          </p:cNvPicPr>
          <p:nvPr/>
        </p:nvPicPr>
        <p:blipFill rotWithShape="1">
          <a:blip r:embed="rId4">
            <a:grayscl/>
          </a:blip>
          <a:srcRect l="-856" t="45442" r="73283" b="11830"/>
          <a:stretch>
            <a:fillRect/>
          </a:stretch>
        </p:blipFill>
        <p:spPr>
          <a:xfrm rot="5219981">
            <a:off x="5621801" y="5267600"/>
            <a:ext cx="1239315" cy="1969477"/>
          </a:xfrm>
          <a:prstGeom prst="rect">
            <a:avLst/>
          </a:prstGeom>
        </p:spPr>
      </p:pic>
      <p:pic>
        <p:nvPicPr>
          <p:cNvPr id="143" name="淘宝店chenying0907 142"/>
          <p:cNvPicPr>
            <a:picLocks noChangeAspect="1"/>
          </p:cNvPicPr>
          <p:nvPr/>
        </p:nvPicPr>
        <p:blipFill rotWithShape="1">
          <a:blip r:embed="rId4">
            <a:grayscl/>
          </a:blip>
          <a:srcRect l="43742" t="43053" r="-2121" b="32531"/>
          <a:stretch>
            <a:fillRect/>
          </a:stretch>
        </p:blipFill>
        <p:spPr>
          <a:xfrm rot="12900000">
            <a:off x="6392418" y="5620254"/>
            <a:ext cx="2623849" cy="1125416"/>
          </a:xfrm>
          <a:prstGeom prst="rect">
            <a:avLst/>
          </a:prstGeom>
        </p:spPr>
      </p:pic>
      <p:pic>
        <p:nvPicPr>
          <p:cNvPr id="8" name="淘宝店chenying0907 143"/>
          <p:cNvPicPr>
            <a:picLocks noChangeAspect="1"/>
          </p:cNvPicPr>
          <p:nvPr/>
        </p:nvPicPr>
        <p:blipFill rotWithShape="1">
          <a:blip r:embed="rId4">
            <a:grayscl/>
          </a:blip>
          <a:srcRect l="43742" t="13987" r="32523" b="39979"/>
          <a:stretch>
            <a:fillRect/>
          </a:stretch>
        </p:blipFill>
        <p:spPr>
          <a:xfrm rot="5400000">
            <a:off x="9205930" y="5215697"/>
            <a:ext cx="1066800" cy="2121877"/>
          </a:xfrm>
          <a:prstGeom prst="rect">
            <a:avLst/>
          </a:prstGeom>
        </p:spPr>
      </p:pic>
      <p:pic>
        <p:nvPicPr>
          <p:cNvPr id="145" name="淘宝店chenying0907 144"/>
          <p:cNvPicPr>
            <a:picLocks noChangeAspect="1"/>
          </p:cNvPicPr>
          <p:nvPr/>
        </p:nvPicPr>
        <p:blipFill rotWithShape="1">
          <a:blip r:embed="rId4">
            <a:grayscl/>
          </a:blip>
          <a:srcRect l="-856" t="45442" r="73283" b="11830"/>
          <a:stretch>
            <a:fillRect/>
          </a:stretch>
        </p:blipFill>
        <p:spPr>
          <a:xfrm rot="5219981">
            <a:off x="10600768" y="5430585"/>
            <a:ext cx="1239315" cy="1969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1">
            <a:grayscl/>
          </a:blip>
          <a:srcRect l="12765" b="22482"/>
          <a:stretch>
            <a:fillRect/>
          </a:stretch>
        </p:blipFill>
        <p:spPr>
          <a:xfrm rot="420837" flipH="1">
            <a:off x="6845658" y="69464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26" name="淘宝店chenying0907 6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0" flipH="1" flipV="1">
            <a:off x="1902745" y="2792058"/>
            <a:ext cx="1719909" cy="2226277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2646381" y="1885025"/>
            <a:ext cx="7413367" cy="3349809"/>
            <a:chOff x="2756314" y="1948458"/>
            <a:chExt cx="7413367" cy="3349809"/>
          </a:xfrm>
        </p:grpSpPr>
        <p:grpSp>
          <p:nvGrpSpPr>
            <p:cNvPr id="6020" name="淘宝店chenying0907 6019"/>
            <p:cNvGrpSpPr/>
            <p:nvPr/>
          </p:nvGrpSpPr>
          <p:grpSpPr>
            <a:xfrm rot="16200000">
              <a:off x="4788093" y="-83321"/>
              <a:ext cx="3349809" cy="7413367"/>
              <a:chOff x="7210222" y="3140035"/>
              <a:chExt cx="1770664" cy="3272488"/>
            </a:xfrm>
          </p:grpSpPr>
          <p:sp>
            <p:nvSpPr>
              <p:cNvPr id="6021" name="淘宝店chenying0907 6020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2" name="淘宝店chenying0907 6021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blipFill>
                <a:blip r:embed="rId4">
                  <a:alphaModFix amt="2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8000"/>
                          </a14:imgEffect>
                          <a14:imgEffect>
                            <a14:colorTemperature colorTemp="4682"/>
                          </a14:imgEffect>
                          <a14:imgEffect>
                            <a14:saturation sat="28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12" name="淘宝店chenying0907 6011"/>
            <p:cNvGrpSpPr/>
            <p:nvPr/>
          </p:nvGrpSpPr>
          <p:grpSpPr>
            <a:xfrm>
              <a:off x="3134359" y="2827554"/>
              <a:ext cx="1520414" cy="1520414"/>
              <a:chOff x="6289903" y="1763607"/>
              <a:chExt cx="1520414" cy="1520414"/>
            </a:xfrm>
          </p:grpSpPr>
          <p:sp>
            <p:nvSpPr>
              <p:cNvPr id="5992" name="淘宝店chenying0907 5991"/>
              <p:cNvSpPr/>
              <p:nvPr/>
            </p:nvSpPr>
            <p:spPr>
              <a:xfrm>
                <a:off x="6289903" y="1763607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94" name="直接连接符 5993"/>
              <p:cNvCxnSpPr/>
              <p:nvPr/>
            </p:nvCxnSpPr>
            <p:spPr>
              <a:xfrm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5" name="直接连接符 5994"/>
              <p:cNvCxnSpPr/>
              <p:nvPr/>
            </p:nvCxnSpPr>
            <p:spPr>
              <a:xfrm flipH="1"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9" name="直接连接符 5998"/>
              <p:cNvCxnSpPr>
                <a:stCxn id="5992" idx="3"/>
                <a:endCxn id="5992" idx="1"/>
              </p:cNvCxnSpPr>
              <p:nvPr/>
            </p:nvCxnSpPr>
            <p:spPr>
              <a:xfrm flipH="1">
                <a:off x="6289903" y="2523814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2" name="直接连接符 6001"/>
              <p:cNvCxnSpPr>
                <a:stCxn id="5992" idx="0"/>
                <a:endCxn id="5992" idx="2"/>
              </p:cNvCxnSpPr>
              <p:nvPr/>
            </p:nvCxnSpPr>
            <p:spPr>
              <a:xfrm>
                <a:off x="7050110" y="1763607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13" name="淘宝店chenying0907 6012"/>
            <p:cNvGrpSpPr/>
            <p:nvPr/>
          </p:nvGrpSpPr>
          <p:grpSpPr>
            <a:xfrm>
              <a:off x="4770967" y="2827554"/>
              <a:ext cx="1520414" cy="1520414"/>
              <a:chOff x="6289903" y="3511246"/>
              <a:chExt cx="1520414" cy="1520414"/>
            </a:xfrm>
          </p:grpSpPr>
          <p:sp>
            <p:nvSpPr>
              <p:cNvPr id="6007" name="淘宝店chenying0907 6006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08" name="直接连接符 6007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9" name="直接连接符 6008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0" name="直接连接符 6009"/>
              <p:cNvCxnSpPr>
                <a:stCxn id="6007" idx="3"/>
                <a:endCxn id="6007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1" name="直接连接符 6010"/>
              <p:cNvCxnSpPr>
                <a:stCxn id="6007" idx="0"/>
                <a:endCxn id="6007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9" name="淘宝店chenying0907 68"/>
            <p:cNvGrpSpPr/>
            <p:nvPr/>
          </p:nvGrpSpPr>
          <p:grpSpPr>
            <a:xfrm>
              <a:off x="6430433" y="2827554"/>
              <a:ext cx="1520414" cy="1520414"/>
              <a:chOff x="6289903" y="3511246"/>
              <a:chExt cx="1520414" cy="1520414"/>
            </a:xfrm>
          </p:grpSpPr>
          <p:sp>
            <p:nvSpPr>
              <p:cNvPr id="70" name="淘宝店chenying0907 69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0" idx="3"/>
                <a:endCxn id="70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70" idx="0"/>
                <a:endCxn id="70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淘宝店chenying0907 74"/>
            <p:cNvGrpSpPr/>
            <p:nvPr/>
          </p:nvGrpSpPr>
          <p:grpSpPr>
            <a:xfrm>
              <a:off x="8101188" y="2827554"/>
              <a:ext cx="1520414" cy="1520414"/>
              <a:chOff x="6289903" y="3511246"/>
              <a:chExt cx="1520414" cy="1520414"/>
            </a:xfrm>
          </p:grpSpPr>
          <p:sp>
            <p:nvSpPr>
              <p:cNvPr id="76" name="淘宝店chenying0907 75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6" idx="3"/>
                <a:endCxn id="76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6" idx="0"/>
                <a:endCxn id="76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6015" name="文本框 6014"/>
          <p:cNvSpPr txBox="1"/>
          <p:nvPr/>
        </p:nvSpPr>
        <p:spPr>
          <a:xfrm>
            <a:off x="63847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观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103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赏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06154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6014" name="文本框 6013"/>
          <p:cNvSpPr txBox="1"/>
          <p:nvPr/>
        </p:nvSpPr>
        <p:spPr>
          <a:xfrm>
            <a:off x="2963813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2" descr="3b87e950352ac65c7a99bfa7f1f2b21192138a42[1]"/>
          <p:cNvPicPr>
            <a:picLocks noChangeAspect="1"/>
          </p:cNvPicPr>
          <p:nvPr/>
        </p:nvPicPr>
        <p:blipFill>
          <a:blip r:embed="rId2"/>
          <a:srcRect r="246" b="6354"/>
          <a:stretch>
            <a:fillRect/>
          </a:stretch>
        </p:blipFill>
        <p:spPr>
          <a:xfrm>
            <a:off x="2711450" y="1659255"/>
            <a:ext cx="624014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885825" y="85090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8" descr="二月兰花盆里装12"/>
          <p:cNvPicPr>
            <a:picLocks noChangeAspect="1"/>
          </p:cNvPicPr>
          <p:nvPr/>
        </p:nvPicPr>
        <p:blipFill>
          <a:blip r:embed="rId4"/>
          <a:srcRect t="2734" r="285" b="14305"/>
          <a:stretch>
            <a:fillRect/>
          </a:stretch>
        </p:blipFill>
        <p:spPr>
          <a:xfrm>
            <a:off x="2711450" y="1659255"/>
            <a:ext cx="625665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2" name="Text Box 11"/>
          <p:cNvSpPr txBox="1"/>
          <p:nvPr/>
        </p:nvSpPr>
        <p:spPr>
          <a:xfrm>
            <a:off x="880110" y="1811020"/>
            <a:ext cx="742315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algn="di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二月兰花盆里装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1" descr="8cb1cb134954092381086daa9858d109b2de4984[1]"/>
          <p:cNvPicPr>
            <a:picLocks noChangeAspect="1"/>
          </p:cNvPicPr>
          <p:nvPr/>
        </p:nvPicPr>
        <p:blipFill>
          <a:blip r:embed="rId1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Text Box 6"/>
          <p:cNvSpPr txBox="1"/>
          <p:nvPr/>
        </p:nvSpPr>
        <p:spPr>
          <a:xfrm>
            <a:off x="10094913" y="2644775"/>
            <a:ext cx="736600" cy="38608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三月桃花红十里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5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2" descr="3b87e950352ac65c7a99bfa7f1f2b21192138a42[1]"/>
          <p:cNvPicPr>
            <a:picLocks noChangeAspect="1"/>
          </p:cNvPicPr>
          <p:nvPr/>
        </p:nvPicPr>
        <p:blipFill>
          <a:blip r:embed="rId3"/>
          <a:srcRect r="246" b="6354"/>
          <a:stretch>
            <a:fillRect/>
          </a:stretch>
        </p:blipFill>
        <p:spPr>
          <a:xfrm>
            <a:off x="2711450" y="1659255"/>
            <a:ext cx="624014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885825" y="85090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8" descr="二月兰花盆里装12"/>
          <p:cNvPicPr>
            <a:picLocks noChangeAspect="1"/>
          </p:cNvPicPr>
          <p:nvPr/>
        </p:nvPicPr>
        <p:blipFill>
          <a:blip r:embed="rId5"/>
          <a:srcRect t="2734" r="285" b="14305"/>
          <a:stretch>
            <a:fillRect/>
          </a:stretch>
        </p:blipFill>
        <p:spPr>
          <a:xfrm>
            <a:off x="2711450" y="1659255"/>
            <a:ext cx="625665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pic>
        <p:nvPicPr>
          <p:cNvPr id="3" name="图片 1" descr="8cb1cb134954092381086daa9858d109b2de4984[1]"/>
          <p:cNvPicPr>
            <a:picLocks noChangeAspect="1"/>
          </p:cNvPicPr>
          <p:nvPr/>
        </p:nvPicPr>
        <p:blipFill>
          <a:blip r:embed="rId1"/>
          <a:srcRect r="-107" b="7498"/>
          <a:stretch>
            <a:fillRect/>
          </a:stretch>
        </p:blipFill>
        <p:spPr>
          <a:xfrm>
            <a:off x="2711450" y="1659255"/>
            <a:ext cx="6256020" cy="3869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6"/>
          <p:cNvSpPr txBox="1"/>
          <p:nvPr/>
        </p:nvSpPr>
        <p:spPr>
          <a:xfrm>
            <a:off x="858520" y="1882775"/>
            <a:ext cx="613410" cy="363093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三月桃花红十里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1" descr="8cb1cb134954092381086daa9858d109b2de4984[1]"/>
          <p:cNvPicPr>
            <a:picLocks noChangeAspect="1"/>
          </p:cNvPicPr>
          <p:nvPr/>
        </p:nvPicPr>
        <p:blipFill>
          <a:blip r:embed="rId1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Text Box 6"/>
          <p:cNvSpPr txBox="1"/>
          <p:nvPr/>
        </p:nvSpPr>
        <p:spPr>
          <a:xfrm>
            <a:off x="10094913" y="2644775"/>
            <a:ext cx="736600" cy="38608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三月桃花红十里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5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2" descr="3b87e950352ac65c7a99bfa7f1f2b21192138a42[1]"/>
          <p:cNvPicPr>
            <a:picLocks noChangeAspect="1"/>
          </p:cNvPicPr>
          <p:nvPr/>
        </p:nvPicPr>
        <p:blipFill>
          <a:blip r:embed="rId3"/>
          <a:srcRect r="246" b="6354"/>
          <a:stretch>
            <a:fillRect/>
          </a:stretch>
        </p:blipFill>
        <p:spPr>
          <a:xfrm>
            <a:off x="2711450" y="1659255"/>
            <a:ext cx="624014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885825" y="85090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8" descr="二月兰花盆里装12"/>
          <p:cNvPicPr>
            <a:picLocks noChangeAspect="1"/>
          </p:cNvPicPr>
          <p:nvPr/>
        </p:nvPicPr>
        <p:blipFill>
          <a:blip r:embed="rId5"/>
          <a:srcRect t="2734" r="285" b="14305"/>
          <a:stretch>
            <a:fillRect/>
          </a:stretch>
        </p:blipFill>
        <p:spPr>
          <a:xfrm>
            <a:off x="2711450" y="1659255"/>
            <a:ext cx="625665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pic>
        <p:nvPicPr>
          <p:cNvPr id="3" name="图片 1" descr="8cb1cb134954092381086daa9858d109b2de4984[1]"/>
          <p:cNvPicPr>
            <a:picLocks noChangeAspect="1"/>
          </p:cNvPicPr>
          <p:nvPr/>
        </p:nvPicPr>
        <p:blipFill>
          <a:blip r:embed="rId1"/>
          <a:srcRect r="-107" b="7498"/>
          <a:stretch>
            <a:fillRect/>
          </a:stretch>
        </p:blipFill>
        <p:spPr>
          <a:xfrm>
            <a:off x="2711450" y="1659255"/>
            <a:ext cx="6256020" cy="3869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3" name="图片 2" descr="20170121131241_yvwkz[1]"/>
          <p:cNvPicPr>
            <a:picLocks noChangeAspect="1"/>
          </p:cNvPicPr>
          <p:nvPr/>
        </p:nvPicPr>
        <p:blipFill>
          <a:blip r:embed="rId7"/>
          <a:srcRect t="11798" r="555" b="4988"/>
          <a:stretch>
            <a:fillRect/>
          </a:stretch>
        </p:blipFill>
        <p:spPr>
          <a:xfrm>
            <a:off x="2711450" y="1659255"/>
            <a:ext cx="6256655" cy="3904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4" name="Text Box 7"/>
          <p:cNvSpPr txBox="1"/>
          <p:nvPr/>
        </p:nvSpPr>
        <p:spPr>
          <a:xfrm>
            <a:off x="802005" y="1996440"/>
            <a:ext cx="828675" cy="347027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四月蔷薇靠短墙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7169" name="图片 1" descr="8cb1cb134954092381086daa9858d109b2de4984[1]"/>
          <p:cNvPicPr>
            <a:picLocks noChangeAspect="1"/>
          </p:cNvPicPr>
          <p:nvPr/>
        </p:nvPicPr>
        <p:blipFill>
          <a:blip r:embed="rId2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Text Box 6"/>
          <p:cNvSpPr txBox="1"/>
          <p:nvPr/>
        </p:nvSpPr>
        <p:spPr>
          <a:xfrm>
            <a:off x="10094913" y="2644775"/>
            <a:ext cx="736600" cy="38608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三月桃花红十里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438130" y="5721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pic>
        <p:nvPicPr>
          <p:cNvPr id="8193" name="图片 2" descr="C:\Users\ljx\Desktop\石榴花.png石榴花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02230" y="1614170"/>
            <a:ext cx="6685915" cy="3995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 Box 6"/>
          <p:cNvSpPr txBox="1"/>
          <p:nvPr/>
        </p:nvSpPr>
        <p:spPr>
          <a:xfrm>
            <a:off x="10438130" y="1779270"/>
            <a:ext cx="613410" cy="352679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五月石榴红似火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716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2" descr="3b87e950352ac65c7a99bfa7f1f2b21192138a42[1]"/>
          <p:cNvPicPr>
            <a:picLocks noChangeAspect="1"/>
          </p:cNvPicPr>
          <p:nvPr/>
        </p:nvPicPr>
        <p:blipFill>
          <a:blip r:embed="rId4"/>
          <a:srcRect r="246" b="6354"/>
          <a:stretch>
            <a:fillRect/>
          </a:stretch>
        </p:blipFill>
        <p:spPr>
          <a:xfrm>
            <a:off x="2711450" y="1659255"/>
            <a:ext cx="6240145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832485" y="6991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8" descr="二月兰花盆里装12"/>
          <p:cNvPicPr>
            <a:picLocks noChangeAspect="1"/>
          </p:cNvPicPr>
          <p:nvPr/>
        </p:nvPicPr>
        <p:blipFill>
          <a:blip r:embed="rId6"/>
          <a:srcRect t="2734" r="285" b="14305"/>
          <a:stretch>
            <a:fillRect/>
          </a:stretch>
        </p:blipFill>
        <p:spPr>
          <a:xfrm>
            <a:off x="2711450" y="1659255"/>
            <a:ext cx="6256655" cy="3904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 Box 5"/>
          <p:cNvSpPr txBox="1"/>
          <p:nvPr/>
        </p:nvSpPr>
        <p:spPr>
          <a:xfrm>
            <a:off x="865505" y="1939925"/>
            <a:ext cx="613410" cy="353949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六月荷花满池塘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3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2711450" y="1631315"/>
            <a:ext cx="6256655" cy="3932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淘宝店chenying0907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8" name="Text Box 6"/>
          <p:cNvSpPr txBox="1"/>
          <p:nvPr/>
        </p:nvSpPr>
        <p:spPr>
          <a:xfrm>
            <a:off x="358775" y="836613"/>
            <a:ext cx="5148263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七月栀子头上戴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10241" name="图片 1" descr="200952921330496311366[1]"/>
          <p:cNvPicPr>
            <a:picLocks noChangeAspect="1"/>
          </p:cNvPicPr>
          <p:nvPr/>
        </p:nvPicPr>
        <p:blipFill>
          <a:blip r:embed="rId1"/>
          <a:srcRect r="89" b="5716"/>
          <a:stretch>
            <a:fillRect/>
          </a:stretch>
        </p:blipFill>
        <p:spPr>
          <a:xfrm>
            <a:off x="3248660" y="1563370"/>
            <a:ext cx="5694680" cy="402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淘宝店chenying0907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810512">
            <a:off x="359117" y="-722953"/>
            <a:ext cx="4415390" cy="6051910"/>
          </a:xfrm>
          <a:prstGeom prst="rect">
            <a:avLst/>
          </a:prstGeom>
        </p:spPr>
      </p:pic>
      <p:pic>
        <p:nvPicPr>
          <p:cNvPr id="7169" name="图片 1" descr="8cb1cb134954092381086daa9858d109b2de4984[1]"/>
          <p:cNvPicPr>
            <a:picLocks noChangeAspect="1"/>
          </p:cNvPicPr>
          <p:nvPr/>
        </p:nvPicPr>
        <p:blipFill>
          <a:blip r:embed="rId3"/>
          <a:srcRect r="-107" b="7498"/>
          <a:stretch>
            <a:fillRect/>
          </a:stretch>
        </p:blipFill>
        <p:spPr>
          <a:xfrm>
            <a:off x="3156585" y="1868170"/>
            <a:ext cx="544512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Text Box 11"/>
          <p:cNvSpPr txBox="1"/>
          <p:nvPr/>
        </p:nvSpPr>
        <p:spPr>
          <a:xfrm>
            <a:off x="885825" y="476250"/>
            <a:ext cx="736600" cy="3600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二月兰花盆里装</a:t>
            </a:r>
            <a:endParaRPr lang="zh-CN" altLang="en-US" sz="3600" b="1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12" name="淘宝店chenying0907 6"/>
          <p:cNvSpPr/>
          <p:nvPr/>
        </p:nvSpPr>
        <p:spPr>
          <a:xfrm>
            <a:off x="1748790" y="1532255"/>
            <a:ext cx="8393430" cy="41592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318115" y="3181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七月栀子头上戴2"/>
          <p:cNvPicPr>
            <a:picLocks noChangeAspect="1"/>
          </p:cNvPicPr>
          <p:nvPr/>
        </p:nvPicPr>
        <p:blipFill>
          <a:blip r:embed="rId5"/>
          <a:srcRect l="-389" t="4852" r="771"/>
          <a:stretch>
            <a:fillRect/>
          </a:stretch>
        </p:blipFill>
        <p:spPr>
          <a:xfrm>
            <a:off x="2345055" y="1659890"/>
            <a:ext cx="6256655" cy="3932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6"/>
          <p:cNvSpPr txBox="1"/>
          <p:nvPr/>
        </p:nvSpPr>
        <p:spPr>
          <a:xfrm>
            <a:off x="6690360" y="828040"/>
            <a:ext cx="36112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方正古隶简体" panose="03000509000000000000" charset="-122"/>
                <a:ea typeface="方正古隶简体" panose="03000509000000000000" charset="-122"/>
              </a:rPr>
              <a:t>七月栀子头上戴</a:t>
            </a:r>
            <a:endParaRPr lang="zh-CN" altLang="en-US" sz="2800" b="1" dirty="0">
              <a:solidFill>
                <a:schemeClr val="tx1"/>
              </a:solidFill>
              <a:latin typeface="方正古隶简体" panose="03000509000000000000" charset="-122"/>
              <a:ea typeface="方正古隶简体" panose="03000509000000000000" charset="-122"/>
            </a:endParaRPr>
          </a:p>
        </p:txBody>
      </p:sp>
      <p:pic>
        <p:nvPicPr>
          <p:cNvPr id="4" name="淘宝店chenying0907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2383</Words>
  <Application>WPS 演示</Application>
  <PresentationFormat>全屏显示(4:3)</PresentationFormat>
  <Paragraphs>272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华文行楷</vt:lpstr>
      <vt:lpstr>楷体</vt:lpstr>
      <vt:lpstr>Arial</vt:lpstr>
      <vt:lpstr>方正古隶简体</vt:lpstr>
      <vt:lpstr>新宋体</vt:lpstr>
      <vt:lpstr>微软雅黑</vt:lpstr>
      <vt:lpstr>Arial Unicode MS</vt:lpstr>
      <vt:lpstr>Calibri</vt:lpstr>
      <vt:lpstr>楷体_GB2312</vt:lpstr>
      <vt:lpstr>方正行楷繁体</vt:lpstr>
      <vt:lpstr>默认设计模板</vt:lpstr>
      <vt:lpstr>比兴寄托——中国花木诗词鉴赏</vt:lpstr>
      <vt:lpstr>十二花神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花木与人文</vt:lpstr>
      <vt:lpstr>中国花卉诗词的特色 </vt:lpstr>
      <vt:lpstr>PowerPoint 演示文稿</vt:lpstr>
      <vt:lpstr>PowerPoint 演示文稿</vt:lpstr>
      <vt:lpstr>芍药</vt:lpstr>
      <vt:lpstr>憨湘云醉眠芍药茵</vt:lpstr>
      <vt:lpstr>PowerPoint 演示文稿</vt:lpstr>
      <vt:lpstr>荷花</vt:lpstr>
      <vt:lpstr>PowerPoint 演示文稿</vt:lpstr>
      <vt:lpstr>PowerPoint 演示文稿</vt:lpstr>
      <vt:lpstr>PowerPoint 演示文稿</vt:lpstr>
      <vt:lpstr>PowerPoint 演示文稿</vt:lpstr>
      <vt:lpstr>林逋：梅妻鹤子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魏晋玄远之风与陶渊明的菊花</vt:lpstr>
      <vt:lpstr>花与时代民族风貌 </vt:lpstr>
      <vt:lpstr>镜面观：唐宋两大盛世的不同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花木诗词鉴赏</dc:title>
  <dc:creator>刘金星</dc:creator>
  <cp:lastModifiedBy>Joey</cp:lastModifiedBy>
  <cp:revision>77</cp:revision>
  <dcterms:created xsi:type="dcterms:W3CDTF">2018-05-06T08:27:00Z</dcterms:created>
  <dcterms:modified xsi:type="dcterms:W3CDTF">2019-08-21T08:05:35Z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